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4"/>
    <p:sldMasterId id="2147484086" r:id="rId5"/>
  </p:sldMasterIdLst>
  <p:notesMasterIdLst>
    <p:notesMasterId r:id="rId21"/>
  </p:notesMasterIdLst>
  <p:sldIdLst>
    <p:sldId id="262" r:id="rId6"/>
    <p:sldId id="2147483647" r:id="rId7"/>
    <p:sldId id="293" r:id="rId8"/>
    <p:sldId id="2147483461" r:id="rId9"/>
    <p:sldId id="400" r:id="rId10"/>
    <p:sldId id="401" r:id="rId11"/>
    <p:sldId id="256" r:id="rId12"/>
    <p:sldId id="261" r:id="rId13"/>
    <p:sldId id="257" r:id="rId14"/>
    <p:sldId id="258" r:id="rId15"/>
    <p:sldId id="259" r:id="rId16"/>
    <p:sldId id="260" r:id="rId17"/>
    <p:sldId id="2147483605" r:id="rId18"/>
    <p:sldId id="2147483606" r:id="rId19"/>
    <p:sldId id="26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CAFFEAC-8DE7-4E3B-B459-9F1DC971C933}">
          <p14:sldIdLst>
            <p14:sldId id="262"/>
            <p14:sldId id="2147483647"/>
            <p14:sldId id="293"/>
            <p14:sldId id="2147483461"/>
            <p14:sldId id="400"/>
            <p14:sldId id="401"/>
            <p14:sldId id="256"/>
          </p14:sldIdLst>
        </p14:section>
        <p14:section name="Blueprint" id="{46BBE299-0608-45A2-9737-68CECEC184F0}">
          <p14:sldIdLst>
            <p14:sldId id="261"/>
            <p14:sldId id="257"/>
            <p14:sldId id="258"/>
            <p14:sldId id="259"/>
            <p14:sldId id="260"/>
          </p14:sldIdLst>
        </p14:section>
        <p14:section name="Resources" id="{26F35537-D3EC-4B9B-9ABD-D2FFA9F996A4}">
          <p14:sldIdLst>
            <p14:sldId id="2147483605"/>
            <p14:sldId id="2147483606"/>
          </p14:sldIdLst>
        </p14:section>
        <p14:section name="Thank you" id="{D91FC7A0-3EE4-4DC8-9355-D051C3AB8190}">
          <p14:sldIdLst>
            <p14:sldId id="26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43C004-90EF-413F-85D0-EC36D575E5CF}" v="278" dt="2025-09-15T22:49:46.651"/>
    <p1510:client id="{A53BC808-7FA3-4A15-B523-196CB563E82A}" v="32" dt="2025-09-16T01:57:16.6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6" d="100"/>
          <a:sy n="66" d="100"/>
        </p:scale>
        <p:origin x="24" y="4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E43E0B-0C06-4460-AD20-70776DA8C88A}" type="datetimeFigureOut">
              <a:rPr lang="en-CA" smtClean="0"/>
              <a:t>2025-09-15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988918-6F47-4388-88DA-D2D9BBF9A52B}" type="slidenum">
              <a:rPr lang="en-CA" smtClean="0"/>
              <a:t>‹#›</a:t>
            </a:fld>
            <a:endParaRPr lang="en-CA"/>
          </a:p>
        </p:txBody>
      </p:sp>
    </p:spTree>
    <p:extLst>
      <p:ext uri="{BB962C8B-B14F-4D97-AF65-F5344CB8AC3E}">
        <p14:creationId xmlns:p14="http://schemas.microsoft.com/office/powerpoint/2010/main" val="242847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55462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14039-8B7B-C91A-94C0-E1370F22C3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BF7AA8-F866-0B91-047C-831543C80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1C317E-99DB-8220-189B-DD8D5FCA3568}"/>
              </a:ext>
            </a:extLst>
          </p:cNvPr>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600"/>
              </a:spcAft>
              <a:buClrTx/>
              <a:buSzTx/>
              <a:buFont typeface="Symbol" panose="05050102010706020507" pitchFamily="18" charset="2"/>
              <a:buNone/>
              <a:tabLst/>
              <a:defRPr/>
            </a:pPr>
            <a:r>
              <a:rPr lang="en-US" sz="1200" kern="1200">
                <a:solidFill>
                  <a:schemeClr val="tx1"/>
                </a:solidFill>
                <a:effectLst/>
                <a:latin typeface="+mn-lt"/>
                <a:ea typeface="+mn-ea"/>
                <a:cs typeface="+mn-cs"/>
              </a:rPr>
              <a:t>The Microsoft Purview family is here to help you secure and govern data across third party IaaS and SaaS, multi-platform data environment, while helping you meet compliance requirements you may be subject to. Purview brings simplicity with a comprehensive set of solutions built on a platform of shared capabilities, that helps keep your most important asset, data, safe.</a:t>
            </a:r>
          </a:p>
          <a:p>
            <a:pPr marL="0" marR="0" lvl="0" indent="0">
              <a:lnSpc>
                <a:spcPct val="107000"/>
              </a:lnSpc>
              <a:spcAft>
                <a:spcPts val="600"/>
              </a:spcAft>
              <a:buFont typeface="Symbol" panose="05050102010706020507" pitchFamily="18" charset="2"/>
              <a:buNone/>
            </a:pPr>
            <a:endParaRPr lang="en-US" sz="1800">
              <a:effectLst/>
              <a:latin typeface="Segoe UI" panose="020B0502040204020203"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F76F19A-7FC5-CD7F-95E8-79851F3CE7C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15AC0-17C1-466E-8AC1-113BF458A5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77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30A5D-F8EB-B3FD-89BF-61B86C1356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8AB88-F25F-23A1-781F-10F8A0BF26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2ECE8-8C18-45D4-CE9B-D34B8109D03E}"/>
              </a:ext>
            </a:extLst>
          </p:cNvPr>
          <p:cNvSpPr>
            <a:spLocks noGrp="1"/>
          </p:cNvSpPr>
          <p:nvPr>
            <p:ph type="body" idx="1"/>
          </p:nvPr>
        </p:nvSpPr>
        <p:spPr/>
        <p:txBody>
          <a:bodyPr/>
          <a:lstStyle/>
          <a:p>
            <a:r>
              <a:rPr lang="en-US"/>
              <a:t>When it comes to Agents in Microsoft 365, Purview not only secures the grounding data in Microsoft 365 and Beyond, such as SharePoint and Dataverse, it also secures the interactions, or prompts and responses, users have with the agents.</a:t>
            </a:r>
          </a:p>
        </p:txBody>
      </p:sp>
      <p:sp>
        <p:nvSpPr>
          <p:cNvPr id="4" name="Slide Number Placeholder 3">
            <a:extLst>
              <a:ext uri="{FF2B5EF4-FFF2-40B4-BE49-F238E27FC236}">
                <a16:creationId xmlns:a16="http://schemas.microsoft.com/office/drawing/2014/main" id="{0265D030-922B-9978-0C0D-981A4689CB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33B71-7C77-4380-8EAE-A5FBB639D2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74255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Power platform connectors are MIP aware! labels from original grounding data like outlook, excel, word, </a:t>
            </a:r>
            <a:r>
              <a:rPr lang="en-US" sz="1200" kern="1200" err="1">
                <a:solidFill>
                  <a:schemeClr val="tx1"/>
                </a:solidFill>
                <a:effectLst/>
                <a:latin typeface="+mn-lt"/>
                <a:ea typeface="+mn-ea"/>
                <a:cs typeface="+mn-cs"/>
              </a:rPr>
              <a:t>sql</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etc</a:t>
            </a:r>
            <a:r>
              <a:rPr lang="en-US" sz="1200" kern="1200">
                <a:solidFill>
                  <a:schemeClr val="tx1"/>
                </a:solidFill>
                <a:effectLst/>
                <a:latin typeface="+mn-lt"/>
                <a:ea typeface="+mn-ea"/>
                <a:cs typeface="+mn-cs"/>
              </a:rPr>
              <a:t> are passed through MCS experiences and interactions, and logged.</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9/15/2025 6:55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2261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Talking points:</a:t>
            </a:r>
          </a:p>
          <a:p>
            <a:pPr marL="171450" indent="-171450">
              <a:buFont typeface="Arial" panose="020B0604020202020204" pitchFamily="34" charset="0"/>
              <a:buChar char="•"/>
            </a:pPr>
            <a:r>
              <a:rPr lang="en-US"/>
              <a:t>This demo auto plays to highlight the summary from reference information the user has extract permissions</a:t>
            </a:r>
          </a:p>
          <a:p>
            <a:pPr marL="171450" indent="-171450">
              <a:buFont typeface="Arial" panose="020B0604020202020204" pitchFamily="34" charset="0"/>
              <a:buChar char="•"/>
            </a:pPr>
            <a:r>
              <a:rPr lang="en-US"/>
              <a:t>Then information about relevant references where the user does not have extract permissions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9/15/2025 6:55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5599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25357B-8F40-42E9-BE27-6FDDE825A7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247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AD29A-CF84-AE73-D5FB-9735D81B1A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F84A7-6D1F-AF57-DED5-8E0C04EB4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F0B0B2-5124-045D-56A7-4489B42F8BCB}"/>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And here are some great links to keep learning.</a:t>
            </a:r>
          </a:p>
          <a:p>
            <a:endParaRPr lang="en-US"/>
          </a:p>
        </p:txBody>
      </p:sp>
      <p:sp>
        <p:nvSpPr>
          <p:cNvPr id="4" name="Header Placeholder 3">
            <a:extLst>
              <a:ext uri="{FF2B5EF4-FFF2-40B4-BE49-F238E27FC236}">
                <a16:creationId xmlns:a16="http://schemas.microsoft.com/office/drawing/2014/main" id="{7CE91BC1-C776-5A42-2FA2-42B1960941D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2A3C04A-0F85-471B-962F-1BFA5162AC9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1C4DA09-68B7-92B1-F65C-E21152C9B1F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9/15/2025 6:55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72A2B95-D97C-CBBE-EA49-641C4F23843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8707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E54BD-BA26-7DEA-3A9C-2C961A9DE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53F98-02F0-18F4-434B-4165021FFA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BDA786-0209-2869-B18F-4006DD8D7727}"/>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And here are some great links to keep learning.</a:t>
            </a:r>
          </a:p>
          <a:p>
            <a:endParaRPr lang="en-US"/>
          </a:p>
        </p:txBody>
      </p:sp>
      <p:sp>
        <p:nvSpPr>
          <p:cNvPr id="4" name="Header Placeholder 3">
            <a:extLst>
              <a:ext uri="{FF2B5EF4-FFF2-40B4-BE49-F238E27FC236}">
                <a16:creationId xmlns:a16="http://schemas.microsoft.com/office/drawing/2014/main" id="{0E87DD98-E4AD-540B-3685-0C1A60C4587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09273FC-5378-D72F-FEE7-79944175DA1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C3AA472-887D-9900-682F-F1304E4A418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9/15/2025 6:55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65081A9-F1E4-82ED-07C1-409B1D78E87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7498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2.xml"/><Relationship Id="rId4" Type="http://schemas.openxmlformats.org/officeDocument/2006/relationships/image" Target="../media/image52.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2.xml"/><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2.xml"/><Relationship Id="rId4" Type="http://schemas.openxmlformats.org/officeDocument/2006/relationships/image" Target="../media/image58.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2.xml"/><Relationship Id="rId5" Type="http://schemas.openxmlformats.org/officeDocument/2006/relationships/image" Target="../media/image62.jpeg"/><Relationship Id="rId4" Type="http://schemas.openxmlformats.org/officeDocument/2006/relationships/image" Target="../media/image61.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2.xml"/><Relationship Id="rId6" Type="http://schemas.openxmlformats.org/officeDocument/2006/relationships/image" Target="../media/image63.jpeg"/><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2.xml"/><Relationship Id="rId4" Type="http://schemas.openxmlformats.org/officeDocument/2006/relationships/image" Target="../media/image52.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6.jpeg"/><Relationship Id="rId1" Type="http://schemas.openxmlformats.org/officeDocument/2006/relationships/slideMaster" Target="../slideMasters/slideMaster2.xml"/><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66.jpe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163447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7812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74316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52095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110022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14078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031103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7546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19103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67544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932454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30054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673488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313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03953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42970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98595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78358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3293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95948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54942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4107342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590514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6134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138723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485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255526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5419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6134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8218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41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4396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68060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11588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3766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2682367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6428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3239300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6606426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1867003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94671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2921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2423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215233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07997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3121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7376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888754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03163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21135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20471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87528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95031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65240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786449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10408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7339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839407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564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960303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497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08449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89197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52391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963748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3289328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96519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97438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78518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339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14034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41405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5584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2190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86418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17369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914971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137830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116608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658555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625852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278340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164232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417162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4791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04360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21811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73112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48522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34391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27916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5140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1928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507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4926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7172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0781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18075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1139395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810349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85992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236777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1851205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3515019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67841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0656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8358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74095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8275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74203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9773753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780706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Only">
  <p:cSld name="1_Title Only">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43208B3-217E-A316-BD41-000CF45068A3}"/>
              </a:ext>
            </a:extLst>
          </p:cNvPr>
          <p:cNvSpPr/>
          <p:nvPr userDrawn="1"/>
        </p:nvSpPr>
        <p:spPr>
          <a:xfrm>
            <a:off x="322521" y="283028"/>
            <a:ext cx="11546958" cy="6291943"/>
          </a:xfrm>
          <a:prstGeom prst="roundRect">
            <a:avLst>
              <a:gd name="adj" fmla="val 3511"/>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0FF20-C27F-3AD6-A7BF-EF405F6887D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902924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58886709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3513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6547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84674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7759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60359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01010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5791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166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1300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518276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94462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10183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07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4261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6879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96317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21493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1.emf"/><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slideLayout" Target="../slideLayouts/slideLayout121.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42" Type="http://schemas.openxmlformats.org/officeDocument/2006/relationships/slideLayout" Target="../slideLayouts/slideLayout124.xml"/><Relationship Id="rId47" Type="http://schemas.openxmlformats.org/officeDocument/2006/relationships/slideLayout" Target="../slideLayouts/slideLayout129.xml"/><Relationship Id="rId50" Type="http://schemas.openxmlformats.org/officeDocument/2006/relationships/theme" Target="../theme/theme2.xml"/><Relationship Id="rId7" Type="http://schemas.openxmlformats.org/officeDocument/2006/relationships/slideLayout" Target="../slideLayouts/slideLayout8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9" Type="http://schemas.openxmlformats.org/officeDocument/2006/relationships/slideLayout" Target="../slideLayouts/slideLayout111.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40" Type="http://schemas.openxmlformats.org/officeDocument/2006/relationships/slideLayout" Target="../slideLayouts/slideLayout122.xml"/><Relationship Id="rId45" Type="http://schemas.openxmlformats.org/officeDocument/2006/relationships/slideLayout" Target="../slideLayouts/slideLayout127.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49" Type="http://schemas.openxmlformats.org/officeDocument/2006/relationships/slideLayout" Target="../slideLayouts/slideLayout131.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4" Type="http://schemas.openxmlformats.org/officeDocument/2006/relationships/slideLayout" Target="../slideLayouts/slideLayout126.xml"/><Relationship Id="rId52" Type="http://schemas.openxmlformats.org/officeDocument/2006/relationships/image" Target="../media/image43.svg"/><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43" Type="http://schemas.openxmlformats.org/officeDocument/2006/relationships/slideLayout" Target="../slideLayouts/slideLayout125.xml"/><Relationship Id="rId48" Type="http://schemas.openxmlformats.org/officeDocument/2006/relationships/slideLayout" Target="../slideLayouts/slideLayout130.xml"/><Relationship Id="rId8" Type="http://schemas.openxmlformats.org/officeDocument/2006/relationships/slideLayout" Target="../slideLayouts/slideLayout90.xml"/><Relationship Id="rId51" Type="http://schemas.openxmlformats.org/officeDocument/2006/relationships/image" Target="../media/image42.png"/><Relationship Id="rId3" Type="http://schemas.openxmlformats.org/officeDocument/2006/relationships/slideLayout" Target="../slideLayouts/slideLayout85.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slideLayout" Target="../slideLayouts/slideLayout120.xml"/><Relationship Id="rId46" Type="http://schemas.openxmlformats.org/officeDocument/2006/relationships/slideLayout" Target="../slideLayouts/slideLayout128.xml"/><Relationship Id="rId20" Type="http://schemas.openxmlformats.org/officeDocument/2006/relationships/slideLayout" Target="../slideLayouts/slideLayout102.xml"/><Relationship Id="rId41" Type="http://schemas.openxmlformats.org/officeDocument/2006/relationships/slideLayout" Target="../slideLayouts/slideLayout123.xml"/><Relationship Id="rId1" Type="http://schemas.openxmlformats.org/officeDocument/2006/relationships/slideLayout" Target="../slideLayouts/slideLayout83.xml"/><Relationship Id="rId6"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57199401"/>
      </p:ext>
    </p:extLst>
  </p:cSld>
  <p:clrMap bg1="lt1" tx1="dk1" bg2="lt2" tx2="dk2" accent1="accent1" accent2="accent2" accent3="accent3" accent4="accent4" accent5="accent5" accent6="accent6" hlink="hlink" folHlink="folHlink"/>
  <p:sldLayoutIdLst>
    <p:sldLayoutId id="2147483683" r:id="rId1"/>
    <p:sldLayoutId id="2147484077" r:id="rId2"/>
    <p:sldLayoutId id="2147484078" r:id="rId3"/>
    <p:sldLayoutId id="2147484079" r:id="rId4"/>
    <p:sldLayoutId id="2147484080" r:id="rId5"/>
    <p:sldLayoutId id="2147484081" r:id="rId6"/>
    <p:sldLayoutId id="2147484082"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 id="2147483716" r:id="rId34"/>
    <p:sldLayoutId id="2147483717" r:id="rId35"/>
    <p:sldLayoutId id="2147483718" r:id="rId36"/>
    <p:sldLayoutId id="2147483719" r:id="rId37"/>
    <p:sldLayoutId id="2147483720" r:id="rId38"/>
    <p:sldLayoutId id="2147483721" r:id="rId39"/>
    <p:sldLayoutId id="2147483722" r:id="rId40"/>
    <p:sldLayoutId id="2147483723" r:id="rId41"/>
    <p:sldLayoutId id="2147483724" r:id="rId42"/>
    <p:sldLayoutId id="2147483725" r:id="rId43"/>
    <p:sldLayoutId id="2147483726" r:id="rId44"/>
    <p:sldLayoutId id="2147483727" r:id="rId45"/>
    <p:sldLayoutId id="2147483728" r:id="rId46"/>
    <p:sldLayoutId id="2147483729" r:id="rId47"/>
    <p:sldLayoutId id="2147483730" r:id="rId48"/>
    <p:sldLayoutId id="2147483731" r:id="rId49"/>
    <p:sldLayoutId id="2147483732" r:id="rId50"/>
    <p:sldLayoutId id="2147483733" r:id="rId51"/>
    <p:sldLayoutId id="2147483734" r:id="rId52"/>
    <p:sldLayoutId id="2147483735" r:id="rId53"/>
    <p:sldLayoutId id="2147483736" r:id="rId54"/>
    <p:sldLayoutId id="2147483737" r:id="rId55"/>
    <p:sldLayoutId id="2147483738" r:id="rId56"/>
    <p:sldLayoutId id="2147483739" r:id="rId57"/>
    <p:sldLayoutId id="2147483740" r:id="rId58"/>
    <p:sldLayoutId id="2147483741" r:id="rId59"/>
    <p:sldLayoutId id="2147483742" r:id="rId60"/>
    <p:sldLayoutId id="2147483743" r:id="rId61"/>
    <p:sldLayoutId id="2147483744" r:id="rId62"/>
    <p:sldLayoutId id="2147483745" r:id="rId63"/>
    <p:sldLayoutId id="2147483746" r:id="rId64"/>
    <p:sldLayoutId id="2147483747" r:id="rId65"/>
    <p:sldLayoutId id="2147483748" r:id="rId66"/>
    <p:sldLayoutId id="2147483749" r:id="rId67"/>
    <p:sldLayoutId id="2147483750" r:id="rId68"/>
    <p:sldLayoutId id="2147483751" r:id="rId69"/>
    <p:sldLayoutId id="2147483752" r:id="rId70"/>
    <p:sldLayoutId id="2147483753" r:id="rId71"/>
    <p:sldLayoutId id="2147483754" r:id="rId72"/>
    <p:sldLayoutId id="2147483755" r:id="rId73"/>
    <p:sldLayoutId id="2147483756" r:id="rId74"/>
    <p:sldLayoutId id="2147484083" r:id="rId75"/>
    <p:sldLayoutId id="2147483758" r:id="rId76"/>
    <p:sldLayoutId id="2147483759" r:id="rId77"/>
    <p:sldLayoutId id="2147483760" r:id="rId78"/>
    <p:sldLayoutId id="2147483761" r:id="rId79"/>
    <p:sldLayoutId id="2147483762" r:id="rId80"/>
    <p:sldLayoutId id="2147483763" r:id="rId81"/>
    <p:sldLayoutId id="2147484084" r:id="rId8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538231796"/>
      </p:ext>
    </p:extLst>
  </p:cSld>
  <p:clrMap bg1="dk1" tx1="lt1" bg2="dk2" tx2="lt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4099" r:id="rId13"/>
    <p:sldLayoutId id="2147484100" r:id="rId14"/>
    <p:sldLayoutId id="2147484101" r:id="rId15"/>
    <p:sldLayoutId id="2147484102" r:id="rId16"/>
    <p:sldLayoutId id="2147484103" r:id="rId17"/>
    <p:sldLayoutId id="2147484104" r:id="rId18"/>
    <p:sldLayoutId id="2147484105" r:id="rId19"/>
    <p:sldLayoutId id="2147484106" r:id="rId20"/>
    <p:sldLayoutId id="2147484107" r:id="rId21"/>
    <p:sldLayoutId id="2147484108" r:id="rId22"/>
    <p:sldLayoutId id="2147484109" r:id="rId23"/>
    <p:sldLayoutId id="2147484110" r:id="rId24"/>
    <p:sldLayoutId id="2147484111" r:id="rId25"/>
    <p:sldLayoutId id="2147484112" r:id="rId26"/>
    <p:sldLayoutId id="2147484113" r:id="rId27"/>
    <p:sldLayoutId id="2147484114" r:id="rId28"/>
    <p:sldLayoutId id="2147484115" r:id="rId29"/>
    <p:sldLayoutId id="2147484116" r:id="rId30"/>
    <p:sldLayoutId id="2147484117" r:id="rId31"/>
    <p:sldLayoutId id="2147484118" r:id="rId32"/>
    <p:sldLayoutId id="2147484119" r:id="rId33"/>
    <p:sldLayoutId id="2147484120" r:id="rId34"/>
    <p:sldLayoutId id="2147484121" r:id="rId35"/>
    <p:sldLayoutId id="2147484122" r:id="rId36"/>
    <p:sldLayoutId id="2147484123" r:id="rId37"/>
    <p:sldLayoutId id="2147484124" r:id="rId38"/>
    <p:sldLayoutId id="2147484125" r:id="rId39"/>
    <p:sldLayoutId id="2147484126" r:id="rId40"/>
    <p:sldLayoutId id="2147484127" r:id="rId41"/>
    <p:sldLayoutId id="2147484128" r:id="rId42"/>
    <p:sldLayoutId id="2147484129" r:id="rId43"/>
    <p:sldLayoutId id="2147484130" r:id="rId44"/>
    <p:sldLayoutId id="2147484131" r:id="rId45"/>
    <p:sldLayoutId id="2147484132" r:id="rId46"/>
    <p:sldLayoutId id="2147484133" r:id="rId47"/>
    <p:sldLayoutId id="2147484134" r:id="rId48"/>
    <p:sldLayoutId id="2147484135"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purview/ai-microsoft-purview" TargetMode="External"/><Relationship Id="rId7" Type="http://schemas.openxmlformats.org/officeDocument/2006/relationships/hyperlink" Target="https://aka.ms/PurviewDeploymentModels/SecureByDefault" TargetMode="External"/><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hyperlink" Target="https://aka.ms/DSPMforAI/Oversharing" TargetMode="External"/><Relationship Id="rId5" Type="http://schemas.openxmlformats.org/officeDocument/2006/relationships/hyperlink" Target="https://aka.ms/DSPMforAI/Deploy" TargetMode="External"/><Relationship Id="rId4" Type="http://schemas.openxmlformats.org/officeDocument/2006/relationships/hyperlink" Target="https://aka.ms/JoinCommunity"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purview/register-scan-dataverse?tabs=MI" TargetMode="External"/><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hyperlink" Target="https://learn.microsoft.com/en-us/power-platform/admin/wp-security" TargetMode="External"/><Relationship Id="rId5" Type="http://schemas.openxmlformats.org/officeDocument/2006/relationships/hyperlink" Target="https://learn.microsoft.com/en-us/purview/data-map-sensitivity-labels-apply" TargetMode="External"/><Relationship Id="rId4" Type="http://schemas.openxmlformats.org/officeDocument/2006/relationships/hyperlink" Target="https://learn.microsoft.com/en-us/microsoft-copilot-studio/sensitivity-label-copilot-studio"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aka.ms/PurviewDeploymentModels/SecureM365Agents" TargetMode="External"/><Relationship Id="rId1" Type="http://schemas.openxmlformats.org/officeDocument/2006/relationships/slideLayout" Target="../slideLayouts/slideLayout129.xml"/></Relationships>
</file>

<file path=ppt/slides/_rels/slide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xml"/><Relationship Id="rId1" Type="http://schemas.openxmlformats.org/officeDocument/2006/relationships/slideLayout" Target="../slideLayouts/slideLayout82.xml"/><Relationship Id="rId4" Type="http://schemas.openxmlformats.org/officeDocument/2006/relationships/image" Target="../media/image76.gif"/></Relationships>
</file>

<file path=ppt/slides/_rels/slide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8" Type="http://schemas.openxmlformats.org/officeDocument/2006/relationships/hyperlink" Target="https://learn.microsoft.com/purview/insider-risk-management-policy-templates#risky-ai-usage" TargetMode="External"/><Relationship Id="rId13" Type="http://schemas.openxmlformats.org/officeDocument/2006/relationships/hyperlink" Target="https://learn.microsoft.com/purview/create-retention-policies" TargetMode="External"/><Relationship Id="rId3" Type="http://schemas.openxmlformats.org/officeDocument/2006/relationships/hyperlink" Target="https://learn.microsoft.com/purview/audit-get-started" TargetMode="External"/><Relationship Id="rId7" Type="http://schemas.openxmlformats.org/officeDocument/2006/relationships/hyperlink" Target="https://learn.microsoft.com/purview/dlp-microsoft365-copilot-location-learn-about" TargetMode="External"/><Relationship Id="rId12" Type="http://schemas.openxmlformats.org/officeDocument/2006/relationships/hyperlink" Target="https://learn.microsoft.com/purview/ediscovery-search-and-delete-copilot-data" TargetMode="External"/><Relationship Id="rId2" Type="http://schemas.openxmlformats.org/officeDocument/2006/relationships/notesSlide" Target="../notesSlides/notesSlide6.xml"/><Relationship Id="rId16" Type="http://schemas.openxmlformats.org/officeDocument/2006/relationships/hyperlink" Target="https://learn.microsoft.com/purview/data-security-investigations" TargetMode="External"/><Relationship Id="rId1" Type="http://schemas.openxmlformats.org/officeDocument/2006/relationships/slideLayout" Target="../slideLayouts/slideLayout76.xml"/><Relationship Id="rId6" Type="http://schemas.openxmlformats.org/officeDocument/2006/relationships/hyperlink" Target="https://learn.microsoft.com/purview/register-scan-dataverse" TargetMode="External"/><Relationship Id="rId11" Type="http://schemas.openxmlformats.org/officeDocument/2006/relationships/hyperlink" Target="https://learn.microsoft.com/purview/retention-policies-copilot" TargetMode="External"/><Relationship Id="rId5" Type="http://schemas.openxmlformats.org/officeDocument/2006/relationships/hyperlink" Target="https://learn.microsoft.com/purview/dspm-for-ai" TargetMode="External"/><Relationship Id="rId15" Type="http://schemas.openxmlformats.org/officeDocument/2006/relationships/hyperlink" Target="https://learn.microsoft.com/purview/ai-m365-copilot#sensitivity-labels-and-ai-interactions" TargetMode="External"/><Relationship Id="rId10" Type="http://schemas.openxmlformats.org/officeDocument/2006/relationships/hyperlink" Target="https://learn.microsoft.com/purview/communication-compliance-copilot" TargetMode="External"/><Relationship Id="rId4" Type="http://schemas.openxmlformats.org/officeDocument/2006/relationships/hyperlink" Target="https://learn.microsoft.com/purview/create-sensitivity-labels" TargetMode="External"/><Relationship Id="rId9" Type="http://schemas.openxmlformats.org/officeDocument/2006/relationships/hyperlink" Target="https://learn.microsoft.com/purview/dlp-create-deploy-policy" TargetMode="External"/><Relationship Id="rId14" Type="http://schemas.openxmlformats.org/officeDocument/2006/relationships/hyperlink" Target="https://learn.microsoft.com/purview/compliance-manage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657B1F-21ED-1423-67C9-D49CBC4D682A}"/>
              </a:ext>
            </a:extLst>
          </p:cNvPr>
          <p:cNvSpPr>
            <a:spLocks noGrp="1"/>
          </p:cNvSpPr>
          <p:nvPr>
            <p:ph type="title"/>
          </p:nvPr>
        </p:nvSpPr>
        <p:spPr>
          <a:xfrm>
            <a:off x="584199" y="2202020"/>
            <a:ext cx="9657081" cy="2031325"/>
          </a:xfrm>
        </p:spPr>
        <p:txBody>
          <a:bodyPr wrap="square">
            <a:spAutoFit/>
          </a:bodyPr>
          <a:lstStyle/>
          <a:p>
            <a:r>
              <a:rPr lang="en-US">
                <a:cs typeface="Segoe UI"/>
              </a:rPr>
              <a:t>Secure &amp; govern agents in Microsoft 365</a:t>
            </a:r>
            <a:br>
              <a:rPr lang="en-US">
                <a:cs typeface="Segoe UI"/>
              </a:rPr>
            </a:br>
            <a:r>
              <a:rPr lang="en-US" sz="2000">
                <a:cs typeface="Segoe UI"/>
              </a:rPr>
              <a:t>from grounding data to interactions </a:t>
            </a:r>
            <a:br>
              <a:rPr lang="en-US"/>
            </a:br>
            <a:br>
              <a:rPr lang="en-US"/>
            </a:br>
            <a:r>
              <a:rPr lang="en-US" sz="3200">
                <a:cs typeface="Segoe UI"/>
              </a:rPr>
              <a:t>A Microsoft Purview deployment blueprint </a:t>
            </a:r>
            <a:endParaRPr lang="en-US">
              <a:cs typeface="Segoe UI"/>
            </a:endParaRPr>
          </a:p>
        </p:txBody>
      </p:sp>
    </p:spTree>
    <p:extLst>
      <p:ext uri="{BB962C8B-B14F-4D97-AF65-F5344CB8AC3E}">
        <p14:creationId xmlns:p14="http://schemas.microsoft.com/office/powerpoint/2010/main" val="397222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B4C3B-8F7F-E2B2-1706-0F708B06FB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F5EDC-3EAC-FAD8-08EA-08D3BAD40086}"/>
              </a:ext>
            </a:extLst>
          </p:cNvPr>
          <p:cNvSpPr>
            <a:spLocks noGrp="1"/>
          </p:cNvSpPr>
          <p:nvPr>
            <p:ph type="title"/>
          </p:nvPr>
        </p:nvSpPr>
        <p:spPr/>
        <p:txBody>
          <a:bodyPr/>
          <a:lstStyle/>
          <a:p>
            <a:r>
              <a:rPr lang="en-US"/>
              <a:t>Protect grounding data</a:t>
            </a:r>
          </a:p>
        </p:txBody>
      </p:sp>
      <p:sp>
        <p:nvSpPr>
          <p:cNvPr id="3" name="Text Placeholder 2">
            <a:extLst>
              <a:ext uri="{FF2B5EF4-FFF2-40B4-BE49-F238E27FC236}">
                <a16:creationId xmlns:a16="http://schemas.microsoft.com/office/drawing/2014/main" id="{A538E061-4FE2-BFA3-2DE4-EC2791A07555}"/>
              </a:ext>
            </a:extLst>
          </p:cNvPr>
          <p:cNvSpPr>
            <a:spLocks noGrp="1"/>
          </p:cNvSpPr>
          <p:nvPr>
            <p:ph type="body" sz="quarter" idx="10"/>
          </p:nvPr>
        </p:nvSpPr>
        <p:spPr>
          <a:xfrm>
            <a:off x="586390" y="1434370"/>
            <a:ext cx="11018520" cy="5037982"/>
          </a:xfrm>
        </p:spPr>
        <p:txBody>
          <a:bodyPr/>
          <a:lstStyle/>
          <a:p>
            <a:pPr marL="457200" lvl="0" indent="-457200" defTabSz="914400">
              <a:lnSpc>
                <a:spcPct val="107000"/>
              </a:lnSpc>
              <a:spcBef>
                <a:spcPts val="400"/>
              </a:spcBef>
              <a:spcAft>
                <a:spcPts val="500"/>
              </a:spcAft>
              <a:buSzTx/>
              <a:buFont typeface="Arial" panose="020B0604020202020204" pitchFamily="34" charset="0"/>
              <a:buChar char="•"/>
              <a:defRPr/>
            </a:pPr>
            <a:r>
              <a:rPr lang="en-US" dirty="0">
                <a:solidFill>
                  <a:srgbClr val="000000"/>
                </a:solidFill>
                <a:ea typeface="Calibri"/>
                <a:cs typeface="Times New Roman"/>
              </a:rPr>
              <a:t>Apply sensitivity label to SharePoint and Dataverse</a:t>
            </a:r>
          </a:p>
          <a:p>
            <a:pPr marL="457200" indent="-457200" defTabSz="914400">
              <a:lnSpc>
                <a:spcPct val="107000"/>
              </a:lnSpc>
              <a:spcBef>
                <a:spcPts val="400"/>
              </a:spcBef>
              <a:spcAft>
                <a:spcPts val="500"/>
              </a:spcAft>
              <a:buSzTx/>
              <a:buFont typeface="Arial" panose="020B0604020202020204" pitchFamily="34" charset="0"/>
              <a:buChar char="•"/>
              <a:defRPr/>
            </a:pPr>
            <a:r>
              <a:rPr lang="en-US" dirty="0">
                <a:solidFill>
                  <a:srgbClr val="000000"/>
                </a:solidFill>
              </a:rPr>
              <a:t>Reduce stale data to improve agent response accuracy with Microsoft Purview Data Lifecycle Management</a:t>
            </a:r>
          </a:p>
          <a:p>
            <a:pPr marL="457200" indent="-457200" defTabSz="914400">
              <a:lnSpc>
                <a:spcPct val="107000"/>
              </a:lnSpc>
              <a:spcBef>
                <a:spcPts val="400"/>
              </a:spcBef>
              <a:spcAft>
                <a:spcPts val="500"/>
              </a:spcAft>
              <a:buSzTx/>
              <a:buFont typeface="Arial" panose="020B0604020202020204" pitchFamily="34" charset="0"/>
              <a:buChar char="•"/>
              <a:defRPr/>
            </a:pPr>
            <a:r>
              <a:rPr lang="en-US" dirty="0">
                <a:solidFill>
                  <a:srgbClr val="000000"/>
                </a:solidFill>
              </a:rPr>
              <a:t>Restrict sensitive files labeled with specific sensitivity labels from Copilot processing and acting as knowledge source with Microsoft </a:t>
            </a:r>
            <a:r>
              <a:rPr lang="en-US" dirty="0">
                <a:cs typeface="Segoe UI"/>
              </a:rPr>
              <a:t>Purview Data loss prevention (DLP) </a:t>
            </a:r>
            <a:r>
              <a:rPr lang="en-US" dirty="0">
                <a:solidFill>
                  <a:srgbClr val="000000"/>
                </a:solidFill>
              </a:rPr>
              <a:t>for Copilot</a:t>
            </a:r>
          </a:p>
          <a:p>
            <a:pPr marL="457200" indent="-457200" defTabSz="914400">
              <a:lnSpc>
                <a:spcPct val="107000"/>
              </a:lnSpc>
              <a:spcBef>
                <a:spcPts val="400"/>
              </a:spcBef>
              <a:spcAft>
                <a:spcPts val="500"/>
              </a:spcAft>
              <a:buSzTx/>
              <a:buFont typeface="Arial" panose="020B0604020202020204" pitchFamily="34" charset="0"/>
              <a:buChar char="•"/>
              <a:defRPr/>
            </a:pPr>
            <a:r>
              <a:rPr lang="en-US" dirty="0">
                <a:solidFill>
                  <a:srgbClr val="000000"/>
                </a:solidFill>
              </a:rPr>
              <a:t>Implement Data policies for Dataverse to restrict sensitive data from being used as knowledge source for agents</a:t>
            </a:r>
            <a:endParaRPr lang="en-US" dirty="0">
              <a:solidFill>
                <a:srgbClr val="000000"/>
              </a:solidFill>
              <a:cs typeface="Segoe UI"/>
            </a:endParaRPr>
          </a:p>
          <a:p>
            <a:pPr marL="457200" indent="-457200" defTabSz="914400">
              <a:lnSpc>
                <a:spcPct val="107000"/>
              </a:lnSpc>
              <a:spcBef>
                <a:spcPts val="400"/>
              </a:spcBef>
              <a:spcAft>
                <a:spcPts val="500"/>
              </a:spcAft>
              <a:buSzTx/>
              <a:buFont typeface="Arial" panose="020B0604020202020204" pitchFamily="34" charset="0"/>
              <a:buChar char="•"/>
              <a:defRPr/>
            </a:pPr>
            <a:r>
              <a:rPr lang="en-US" dirty="0">
                <a:solidFill>
                  <a:srgbClr val="000000"/>
                </a:solidFill>
                <a:cs typeface="Segoe UI"/>
              </a:rPr>
              <a:t>Implement </a:t>
            </a:r>
            <a:r>
              <a:rPr lang="en-US" dirty="0">
                <a:cs typeface="Segoe UI"/>
              </a:rPr>
              <a:t>oversharing DLP policy for SharePoint/OneDrive to detect anyone sharing links for labeled and unlabeled data</a:t>
            </a:r>
            <a:endParaRPr lang="en-US" dirty="0">
              <a:solidFill>
                <a:srgbClr val="000000"/>
              </a:solidFill>
            </a:endParaRPr>
          </a:p>
        </p:txBody>
      </p:sp>
    </p:spTree>
    <p:extLst>
      <p:ext uri="{BB962C8B-B14F-4D97-AF65-F5344CB8AC3E}">
        <p14:creationId xmlns:p14="http://schemas.microsoft.com/office/powerpoint/2010/main" val="31415732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8213F-D0C6-6051-691F-BD643F0306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665A23-2C03-B20E-F6B0-30F1320F081F}"/>
              </a:ext>
            </a:extLst>
          </p:cNvPr>
          <p:cNvSpPr>
            <a:spLocks noGrp="1"/>
          </p:cNvSpPr>
          <p:nvPr>
            <p:ph type="title"/>
          </p:nvPr>
        </p:nvSpPr>
        <p:spPr/>
        <p:txBody>
          <a:bodyPr/>
          <a:lstStyle/>
          <a:p>
            <a:r>
              <a:rPr lang="en-US"/>
              <a:t>Protect interactions</a:t>
            </a:r>
          </a:p>
        </p:txBody>
      </p:sp>
      <p:sp>
        <p:nvSpPr>
          <p:cNvPr id="3" name="Text Placeholder 2">
            <a:extLst>
              <a:ext uri="{FF2B5EF4-FFF2-40B4-BE49-F238E27FC236}">
                <a16:creationId xmlns:a16="http://schemas.microsoft.com/office/drawing/2014/main" id="{F259AB08-3C93-E58A-81A9-D31FC02425C8}"/>
              </a:ext>
            </a:extLst>
          </p:cNvPr>
          <p:cNvSpPr>
            <a:spLocks noGrp="1"/>
          </p:cNvSpPr>
          <p:nvPr>
            <p:ph type="body" sz="quarter" idx="10"/>
          </p:nvPr>
        </p:nvSpPr>
        <p:spPr>
          <a:xfrm>
            <a:off x="586390" y="1434370"/>
            <a:ext cx="11018520" cy="3424079"/>
          </a:xfrm>
        </p:spPr>
        <p:txBody>
          <a:bodyPr/>
          <a:lstStyle/>
          <a:p>
            <a:pPr marL="457200" lvl="0" indent="-457200" defTabSz="914400">
              <a:lnSpc>
                <a:spcPct val="107000"/>
              </a:lnSpc>
              <a:spcBef>
                <a:spcPts val="400"/>
              </a:spcBef>
              <a:spcAft>
                <a:spcPts val="500"/>
              </a:spcAft>
              <a:buSzTx/>
              <a:buFont typeface="Arial" panose="020B0604020202020204" pitchFamily="34" charset="0"/>
              <a:buChar char="•"/>
              <a:defRPr/>
            </a:pPr>
            <a:r>
              <a:rPr lang="en-US" dirty="0">
                <a:solidFill>
                  <a:srgbClr val="000000"/>
                </a:solidFill>
                <a:ea typeface="Calibri"/>
                <a:cs typeface="Times New Roman"/>
              </a:rPr>
              <a:t>Sensitivity labels applied to data in SharePoint and Dataverse is automatically displayed and respected by the conversation</a:t>
            </a:r>
          </a:p>
          <a:p>
            <a:pPr marL="457200" indent="-457200" defTabSz="914400">
              <a:lnSpc>
                <a:spcPct val="107000"/>
              </a:lnSpc>
              <a:spcBef>
                <a:spcPts val="400"/>
              </a:spcBef>
              <a:spcAft>
                <a:spcPts val="500"/>
              </a:spcAft>
              <a:buSzTx/>
              <a:buFont typeface="Arial" panose="020B0604020202020204" pitchFamily="34" charset="0"/>
              <a:buChar char="•"/>
              <a:defRPr/>
            </a:pPr>
            <a:r>
              <a:rPr lang="en-US" dirty="0">
                <a:solidFill>
                  <a:srgbClr val="000000"/>
                </a:solidFill>
              </a:rPr>
              <a:t>Restrict Copilot from processing sensitive files referenced in interactions with DLP for Copilot, which also </a:t>
            </a:r>
            <a:r>
              <a:rPr lang="en-US" dirty="0"/>
              <a:t>ensures the sensitive prompts are not used for web query</a:t>
            </a:r>
            <a:endParaRPr lang="en-US" dirty="0">
              <a:solidFill>
                <a:srgbClr val="000000"/>
              </a:solidFill>
            </a:endParaRPr>
          </a:p>
          <a:p>
            <a:pPr marL="457200" indent="-457200" defTabSz="914400">
              <a:lnSpc>
                <a:spcPct val="107000"/>
              </a:lnSpc>
              <a:spcBef>
                <a:spcPts val="400"/>
              </a:spcBef>
              <a:spcAft>
                <a:spcPts val="500"/>
              </a:spcAft>
              <a:buSzTx/>
              <a:buFont typeface="Arial" panose="020B0604020202020204" pitchFamily="34" charset="0"/>
              <a:buChar char="•"/>
              <a:defRPr/>
            </a:pPr>
            <a:r>
              <a:rPr lang="en-US" dirty="0">
                <a:solidFill>
                  <a:srgbClr val="000000"/>
                </a:solidFill>
              </a:rPr>
              <a:t>Detect Risky AI interactions with Microsoft Purview Insider risk management’s Risky AI policy</a:t>
            </a:r>
            <a:endParaRPr lang="en-US" baseline="30000" dirty="0">
              <a:solidFill>
                <a:srgbClr val="000000"/>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20738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22D34-4E87-7C45-FA2A-07533DB10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963B0-97FD-6D85-D192-FBFFCC6081BC}"/>
              </a:ext>
            </a:extLst>
          </p:cNvPr>
          <p:cNvSpPr>
            <a:spLocks noGrp="1"/>
          </p:cNvSpPr>
          <p:nvPr>
            <p:ph type="title"/>
          </p:nvPr>
        </p:nvSpPr>
        <p:spPr/>
        <p:txBody>
          <a:bodyPr/>
          <a:lstStyle/>
          <a:p>
            <a:r>
              <a:rPr lang="en-US"/>
              <a:t>Govern interaction data</a:t>
            </a:r>
          </a:p>
        </p:txBody>
      </p:sp>
      <p:sp>
        <p:nvSpPr>
          <p:cNvPr id="3" name="Text Placeholder 2">
            <a:extLst>
              <a:ext uri="{FF2B5EF4-FFF2-40B4-BE49-F238E27FC236}">
                <a16:creationId xmlns:a16="http://schemas.microsoft.com/office/drawing/2014/main" id="{CD941826-05E4-CFCF-962B-C8F1E033788F}"/>
              </a:ext>
            </a:extLst>
          </p:cNvPr>
          <p:cNvSpPr>
            <a:spLocks noGrp="1"/>
          </p:cNvSpPr>
          <p:nvPr>
            <p:ph type="body" sz="quarter" idx="10"/>
          </p:nvPr>
        </p:nvSpPr>
        <p:spPr>
          <a:xfrm>
            <a:off x="588263" y="1202358"/>
            <a:ext cx="11018520" cy="5515356"/>
          </a:xfrm>
        </p:spPr>
        <p:txBody>
          <a:bodyPr/>
          <a:lstStyle/>
          <a:p>
            <a:pPr marL="457200" indent="-457200">
              <a:buFont typeface="Arial" panose="020B0604020202020204" pitchFamily="34" charset="0"/>
              <a:buChar char="•"/>
              <a:defRPr/>
            </a:pPr>
            <a:r>
              <a:rPr lang="en-US" dirty="0"/>
              <a:t>Retain interactions for future investigations, and delete interactions based on retention requirements to reduce risk and liability with Microsoft Purview data lifecycle management policies</a:t>
            </a:r>
          </a:p>
          <a:p>
            <a:pPr marL="457200" lvl="0" indent="-457200">
              <a:buFont typeface="Arial" panose="020B0604020202020204" pitchFamily="34" charset="0"/>
              <a:buChar char="•"/>
              <a:defRPr/>
            </a:pPr>
            <a:r>
              <a:rPr lang="en-US" dirty="0"/>
              <a:t>Detect inappropriate behaviors with Microsoft Purview Communication Compliance policies with built-in classifiers such as jailbreak, harassment, inappropriate images, etc.</a:t>
            </a:r>
          </a:p>
          <a:p>
            <a:pPr marL="457200" indent="-457200">
              <a:buFont typeface="Arial" panose="020B0604020202020204" pitchFamily="34" charset="0"/>
              <a:buChar char="•"/>
              <a:defRPr/>
            </a:pPr>
            <a:r>
              <a:rPr lang="en-US" dirty="0"/>
              <a:t>Investigate legal and internal cases with Microsoft Purview eDiscovery</a:t>
            </a:r>
          </a:p>
          <a:p>
            <a:pPr marL="457200" indent="-457200">
              <a:buFont typeface="Arial" panose="020B0604020202020204" pitchFamily="34" charset="0"/>
              <a:buChar char="•"/>
              <a:defRPr/>
            </a:pPr>
            <a:r>
              <a:rPr lang="en-US" dirty="0"/>
              <a:t>Investigate interactions and grounding data leveraging the power of AI with Microsoft Purview Data security investigations (DSI)</a:t>
            </a:r>
          </a:p>
          <a:p>
            <a:pPr marL="457200" indent="-457200">
              <a:buFont typeface="Arial" panose="020B0604020202020204" pitchFamily="34" charset="0"/>
              <a:buChar char="•"/>
              <a:defRPr/>
            </a:pPr>
            <a:r>
              <a:rPr lang="en-US" dirty="0">
                <a:solidFill>
                  <a:srgbClr val="000000"/>
                </a:solidFill>
              </a:rPr>
              <a:t>Identify &amp; address gaps in meeting AI regulations with Microsoft Purview Compliance Manager</a:t>
            </a:r>
          </a:p>
        </p:txBody>
      </p:sp>
    </p:spTree>
    <p:extLst>
      <p:ext uri="{BB962C8B-B14F-4D97-AF65-F5344CB8AC3E}">
        <p14:creationId xmlns:p14="http://schemas.microsoft.com/office/powerpoint/2010/main" val="12534106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9C1CF-52B4-0660-A1D9-A5B76E13D640}"/>
            </a:ext>
          </a:extLst>
        </p:cNvPr>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BAF49A1A-191F-5B90-2922-A2066F8C569F}"/>
              </a:ext>
              <a:ext uri="{C183D7F6-B498-43B3-948B-1728B52AA6E4}">
                <adec:decorative xmlns:adec="http://schemas.microsoft.com/office/drawing/2017/decorative" val="1"/>
              </a:ext>
            </a:extLst>
          </p:cNvPr>
          <p:cNvSpPr/>
          <p:nvPr/>
        </p:nvSpPr>
        <p:spPr bwMode="auto">
          <a:xfrm rot="5400000">
            <a:off x="-1212852" y="1212850"/>
            <a:ext cx="6858004" cy="4432299"/>
          </a:xfrm>
          <a:prstGeom prst="round2SameRect">
            <a:avLst>
              <a:gd name="adj1" fmla="val 0"/>
              <a:gd name="adj2" fmla="val 0"/>
            </a:avLst>
          </a:pr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5" name="Rectangle: Rounded Corners 14">
            <a:extLst>
              <a:ext uri="{FF2B5EF4-FFF2-40B4-BE49-F238E27FC236}">
                <a16:creationId xmlns:a16="http://schemas.microsoft.com/office/drawing/2014/main" id="{4CDE3C68-7B6B-2798-7488-EB1EF99F9CAC}"/>
              </a:ext>
              <a:ext uri="{C183D7F6-B498-43B3-948B-1728B52AA6E4}">
                <adec:decorative xmlns:adec="http://schemas.microsoft.com/office/drawing/2017/decorative" val="1"/>
              </a:ext>
            </a:extLst>
          </p:cNvPr>
          <p:cNvSpPr/>
          <p:nvPr/>
        </p:nvSpPr>
        <p:spPr bwMode="auto">
          <a:xfrm>
            <a:off x="3917158" y="546100"/>
            <a:ext cx="7812087" cy="5765800"/>
          </a:xfrm>
          <a:prstGeom prst="roundRect">
            <a:avLst>
              <a:gd name="adj" fmla="val 2978"/>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Rectangle: Rounded Corners 15">
            <a:extLst>
              <a:ext uri="{FF2B5EF4-FFF2-40B4-BE49-F238E27FC236}">
                <a16:creationId xmlns:a16="http://schemas.microsoft.com/office/drawing/2014/main" id="{F36A7D48-CC6A-AA58-4D71-B86C22381792}"/>
              </a:ext>
              <a:ext uri="{C183D7F6-B498-43B3-948B-1728B52AA6E4}">
                <adec:decorative xmlns:adec="http://schemas.microsoft.com/office/drawing/2017/decorative" val="1"/>
              </a:ext>
            </a:extLst>
          </p:cNvPr>
          <p:cNvSpPr/>
          <p:nvPr/>
        </p:nvSpPr>
        <p:spPr bwMode="auto">
          <a:xfrm>
            <a:off x="4195288" y="824230"/>
            <a:ext cx="7255827" cy="5209540"/>
          </a:xfrm>
          <a:prstGeom prst="roundRect">
            <a:avLst>
              <a:gd name="adj" fmla="val 2600"/>
            </a:avLst>
          </a:prstGeom>
          <a:solidFill>
            <a:schemeClr val="bg1">
              <a:lumMod val="95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E3FBA3A3-C5CD-E0BA-A5E3-2C5429D76F11}"/>
              </a:ext>
              <a:ext uri="{C183D7F6-B498-43B3-948B-1728B52AA6E4}">
                <adec:decorative xmlns:adec="http://schemas.microsoft.com/office/drawing/2017/decorative" val="1"/>
              </a:ext>
            </a:extLst>
          </p:cNvPr>
          <p:cNvSpPr/>
          <p:nvPr/>
        </p:nvSpPr>
        <p:spPr bwMode="auto">
          <a:xfrm>
            <a:off x="584200" y="1433534"/>
            <a:ext cx="923180" cy="9231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itle 18">
            <a:extLst>
              <a:ext uri="{FF2B5EF4-FFF2-40B4-BE49-F238E27FC236}">
                <a16:creationId xmlns:a16="http://schemas.microsoft.com/office/drawing/2014/main" id="{B176D6A0-0D80-90DA-CAE4-4648241539C1}"/>
              </a:ext>
            </a:extLst>
          </p:cNvPr>
          <p:cNvSpPr>
            <a:spLocks noGrp="1"/>
          </p:cNvSpPr>
          <p:nvPr>
            <p:ph type="title"/>
          </p:nvPr>
        </p:nvSpPr>
        <p:spPr>
          <a:xfrm>
            <a:off x="499301" y="2845976"/>
            <a:ext cx="2988966" cy="2215991"/>
          </a:xfrm>
        </p:spPr>
        <p:txBody>
          <a:bodyPr>
            <a:normAutofit/>
          </a:bodyPr>
          <a:lstStyle/>
          <a:p>
            <a:pPr algn="l"/>
            <a:r>
              <a:rPr lang="en-IN">
                <a:solidFill>
                  <a:schemeClr val="bg1"/>
                </a:solidFill>
              </a:rPr>
              <a:t>Additional resources</a:t>
            </a:r>
            <a:br>
              <a:rPr lang="en-IN">
                <a:solidFill>
                  <a:schemeClr val="bg1"/>
                </a:solidFill>
              </a:rPr>
            </a:br>
            <a:endParaRPr lang="en-IN">
              <a:solidFill>
                <a:schemeClr val="bg1"/>
              </a:solidFill>
            </a:endParaRPr>
          </a:p>
        </p:txBody>
      </p:sp>
      <p:sp>
        <p:nvSpPr>
          <p:cNvPr id="26" name="Freeform: Shape 25" descr="Icon of a blank document">
            <a:extLst>
              <a:ext uri="{FF2B5EF4-FFF2-40B4-BE49-F238E27FC236}">
                <a16:creationId xmlns:a16="http://schemas.microsoft.com/office/drawing/2014/main" id="{3E42A58A-2CED-61F7-B028-584EB4AACF18}"/>
              </a:ext>
            </a:extLst>
          </p:cNvPr>
          <p:cNvSpPr>
            <a:spLocks/>
          </p:cNvSpPr>
          <p:nvPr/>
        </p:nvSpPr>
        <p:spPr>
          <a:xfrm>
            <a:off x="853666" y="1654969"/>
            <a:ext cx="384250" cy="480310"/>
          </a:xfrm>
          <a:custGeom>
            <a:avLst/>
            <a:gdLst>
              <a:gd name="connsiteX0" fmla="*/ 130456 w 219716"/>
              <a:gd name="connsiteY0" fmla="*/ 6866 h 274645"/>
              <a:gd name="connsiteX1" fmla="*/ 212850 w 219716"/>
              <a:gd name="connsiteY1" fmla="*/ 89260 h 274645"/>
              <a:gd name="connsiteX2" fmla="*/ 137322 w 219716"/>
              <a:gd name="connsiteY2" fmla="*/ 89260 h 274645"/>
              <a:gd name="connsiteX3" fmla="*/ 130456 w 219716"/>
              <a:gd name="connsiteY3" fmla="*/ 82393 h 274645"/>
              <a:gd name="connsiteX4" fmla="*/ 27465 w 219716"/>
              <a:gd name="connsiteY4" fmla="*/ 0 h 274645"/>
              <a:gd name="connsiteX5" fmla="*/ 109858 w 219716"/>
              <a:gd name="connsiteY5" fmla="*/ 0 h 274645"/>
              <a:gd name="connsiteX6" fmla="*/ 109858 w 219716"/>
              <a:gd name="connsiteY6" fmla="*/ 82394 h 274645"/>
              <a:gd name="connsiteX7" fmla="*/ 137323 w 219716"/>
              <a:gd name="connsiteY7" fmla="*/ 109858 h 274645"/>
              <a:gd name="connsiteX8" fmla="*/ 219716 w 219716"/>
              <a:gd name="connsiteY8" fmla="*/ 109858 h 274645"/>
              <a:gd name="connsiteX9" fmla="*/ 219716 w 219716"/>
              <a:gd name="connsiteY9" fmla="*/ 247181 h 274645"/>
              <a:gd name="connsiteX10" fmla="*/ 192252 w 219716"/>
              <a:gd name="connsiteY10" fmla="*/ 274645 h 274645"/>
              <a:gd name="connsiteX11" fmla="*/ 27465 w 219716"/>
              <a:gd name="connsiteY11" fmla="*/ 274645 h 274645"/>
              <a:gd name="connsiteX12" fmla="*/ 0 w 219716"/>
              <a:gd name="connsiteY12" fmla="*/ 247181 h 274645"/>
              <a:gd name="connsiteX13" fmla="*/ 0 w 219716"/>
              <a:gd name="connsiteY13" fmla="*/ 27465 h 274645"/>
              <a:gd name="connsiteX14" fmla="*/ 27465 w 219716"/>
              <a:gd name="connsiteY14" fmla="*/ 0 h 27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716" h="274645">
                <a:moveTo>
                  <a:pt x="130456" y="6866"/>
                </a:moveTo>
                <a:lnTo>
                  <a:pt x="212850" y="89260"/>
                </a:lnTo>
                <a:lnTo>
                  <a:pt x="137322" y="89260"/>
                </a:lnTo>
                <a:cubicBezTo>
                  <a:pt x="133531" y="89260"/>
                  <a:pt x="130456" y="86185"/>
                  <a:pt x="130456" y="82393"/>
                </a:cubicBezTo>
                <a:close/>
                <a:moveTo>
                  <a:pt x="27465" y="0"/>
                </a:moveTo>
                <a:lnTo>
                  <a:pt x="109858" y="0"/>
                </a:lnTo>
                <a:lnTo>
                  <a:pt x="109858" y="82394"/>
                </a:lnTo>
                <a:cubicBezTo>
                  <a:pt x="109858" y="97562"/>
                  <a:pt x="122154" y="109858"/>
                  <a:pt x="137323" y="109858"/>
                </a:cubicBezTo>
                <a:lnTo>
                  <a:pt x="219716" y="109858"/>
                </a:lnTo>
                <a:lnTo>
                  <a:pt x="219716" y="247181"/>
                </a:lnTo>
                <a:cubicBezTo>
                  <a:pt x="219716" y="262349"/>
                  <a:pt x="207420" y="274645"/>
                  <a:pt x="192252" y="274645"/>
                </a:cubicBezTo>
                <a:lnTo>
                  <a:pt x="27465" y="274645"/>
                </a:lnTo>
                <a:cubicBezTo>
                  <a:pt x="12296" y="274645"/>
                  <a:pt x="0" y="262349"/>
                  <a:pt x="0" y="247181"/>
                </a:cubicBezTo>
                <a:lnTo>
                  <a:pt x="0" y="27465"/>
                </a:lnTo>
                <a:cubicBezTo>
                  <a:pt x="0" y="12296"/>
                  <a:pt x="12296" y="0"/>
                  <a:pt x="27465" y="0"/>
                </a:cubicBezTo>
                <a:close/>
              </a:path>
            </a:pathLst>
          </a:cu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2" name="Text Placeholder 2">
            <a:extLst>
              <a:ext uri="{FF2B5EF4-FFF2-40B4-BE49-F238E27FC236}">
                <a16:creationId xmlns:a16="http://schemas.microsoft.com/office/drawing/2014/main" id="{F329E5D7-3FAA-887F-D0AC-DF5A8E7186F4}"/>
              </a:ext>
            </a:extLst>
          </p:cNvPr>
          <p:cNvSpPr txBox="1">
            <a:spLocks/>
          </p:cNvSpPr>
          <p:nvPr/>
        </p:nvSpPr>
        <p:spPr>
          <a:xfrm>
            <a:off x="4483103" y="1136064"/>
            <a:ext cx="6680196" cy="4585871"/>
          </a:xfrm>
          <a:prstGeom prst="rect">
            <a:avLst/>
          </a:prstGeom>
          <a:noFill/>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Data security and protections for AI with Microsoft Purview: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3">
                  <a:extLst>
                    <a:ext uri="{A12FA001-AC4F-418D-AE19-62706E023703}">
                      <ahyp:hlinkClr xmlns:ahyp="http://schemas.microsoft.com/office/drawing/2018/hyperlinkcolor" val="tx"/>
                    </a:ext>
                  </a:extLst>
                </a:hlinkClick>
              </a:rPr>
              <a:t>Microsoft Purview data security and compliance protections for Microsoft 365 Copilot and other generative AI apps | Microsoft Learn</a:t>
            </a:r>
            <a:r>
              <a:rPr kumimoji="0" lang="en-US" sz="1900" b="0" i="0" u="none" strike="noStrike" kern="1200" cap="none" spc="0" normalizeH="0" baseline="0" noProof="0">
                <a:ln>
                  <a:noFill/>
                </a:ln>
                <a:solidFill>
                  <a:srgbClr val="0078D4"/>
                </a:solidFill>
                <a:effectLst/>
                <a:uLnTx/>
                <a:uFillTx/>
                <a:latin typeface="Segoe UI"/>
                <a:ea typeface="+mn-ea"/>
                <a:cs typeface="Segoe UI"/>
              </a:rPr>
              <a:t> </a:t>
            </a:r>
            <a:br>
              <a:rPr lang="en-US" sz="1900">
                <a:solidFill>
                  <a:srgbClr val="0078D4"/>
                </a:solidFill>
                <a:latin typeface="Segoe UI"/>
                <a:cs typeface="Segoe UI"/>
              </a:rPr>
            </a:br>
            <a:endParaRPr lang="en-US" sz="1900" b="0" i="0" u="none" strike="noStrike" kern="1200" cap="none" spc="0" normalizeH="0" baseline="0" noProof="0">
              <a:ln>
                <a:noFill/>
              </a:ln>
              <a:solidFill>
                <a:srgbClr val="0078D4"/>
              </a:solidFill>
              <a:effectLst/>
              <a:uLnTx/>
              <a:uFillTx/>
              <a:latin typeface="Segoe UI"/>
              <a:cs typeface="Segoe UI" panose="020B0502040204020203" pitchFamily="34" charset="0"/>
            </a:endParaRPr>
          </a:p>
          <a:p>
            <a:pPr marL="0" marR="0" lvl="0" indent="0" algn="l" defTabSz="914400" rtl="0" eaLnBrk="1" fontAlgn="auto" latinLnBrk="0" hangingPunct="1">
              <a:lnSpc>
                <a:spcPct val="100000"/>
              </a:lnSpc>
              <a:spcBef>
                <a:spcPts val="1200"/>
              </a:spcBef>
              <a:spcAft>
                <a:spcPts val="0"/>
              </a:spcAft>
              <a:buClrTx/>
              <a:buSzTx/>
              <a:buFont typeface="Wingdings" panose="05000000000000000000" pitchFamily="2" charset="2"/>
              <a:buNone/>
              <a:tabLst/>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Join the Microsoft customer connection program</a:t>
            </a:r>
            <a:br>
              <a:rPr lang="en-US" sz="1900" b="0" i="0" u="none" strike="noStrike" kern="1200" cap="none" spc="0" normalizeH="0" baseline="0" noProof="0">
                <a:ln>
                  <a:noFill/>
                </a:ln>
                <a:effectLst/>
                <a:uLnTx/>
                <a:uFillTx/>
                <a:latin typeface="Segoe UI Semibold"/>
                <a:cs typeface="Segoe UI" panose="020B0502040204020203" pitchFamily="34" charset="0"/>
              </a:rPr>
            </a:br>
            <a:r>
              <a:rPr kumimoji="0" lang="en-US" sz="2000" b="0" i="0" u="none" strike="noStrike" kern="1200" cap="none" spc="0" normalizeH="0" baseline="0" noProof="0">
                <a:ln>
                  <a:noFill/>
                </a:ln>
                <a:solidFill>
                  <a:srgbClr val="0078D4"/>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aka.ms/</a:t>
            </a:r>
            <a:r>
              <a:rPr kumimoji="0" lang="en-US" sz="2000" b="0" i="0" u="none" strike="noStrike" kern="1200" cap="none" spc="0" normalizeH="0" baseline="0" noProof="0" err="1">
                <a:ln>
                  <a:noFill/>
                </a:ln>
                <a:solidFill>
                  <a:srgbClr val="0078D4"/>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JoinCommunity</a:t>
            </a:r>
            <a:endParaRPr kumimoji="0" lang="en-US" sz="2000" b="0" i="0" u="none" strike="noStrike" kern="1200" cap="none" spc="0" normalizeH="0" baseline="0" noProof="0">
              <a:ln>
                <a:noFill/>
              </a:ln>
              <a:solidFill>
                <a:srgbClr val="0078D4"/>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20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Deployment guides: </a:t>
            </a:r>
            <a:br>
              <a:rPr lang="en-US" sz="1900" b="0" i="0" u="none" strike="noStrike" kern="1200" cap="none" spc="0" normalizeH="0" baseline="0" noProof="0">
                <a:ln>
                  <a:noFill/>
                </a:ln>
                <a:effectLst/>
                <a:uLnTx/>
                <a:uFillTx/>
                <a:latin typeface="Segoe UI Semibold"/>
                <a:cs typeface="Segoe UI" panose="020B0502040204020203" pitchFamily="34" charset="0"/>
              </a:rPr>
            </a:br>
            <a:r>
              <a:rPr kumimoji="0" lang="en-US" sz="1900" b="0" i="0" u="none" strike="noStrike" kern="1200" cap="none" spc="0" normalizeH="0" baseline="0" noProof="0">
                <a:ln>
                  <a:noFill/>
                </a:ln>
                <a:solidFill>
                  <a:srgbClr val="000000"/>
                </a:solidFill>
                <a:effectLst/>
                <a:uLnTx/>
                <a:uFillTx/>
                <a:latin typeface="Segoe UI"/>
                <a:ea typeface="+mn-ea"/>
                <a:cs typeface="Segoe UI"/>
              </a:rPr>
              <a:t>DSPM for AI: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5" tooltip="https://aka.ms/copilottranscriptionpaper-stp">
                  <a:extLst>
                    <a:ext uri="{A12FA001-AC4F-418D-AE19-62706E023703}">
                      <ahyp:hlinkClr xmlns:ahyp="http://schemas.microsoft.com/office/drawing/2018/hyperlinkcolor" val="tx"/>
                    </a:ext>
                  </a:extLst>
                </a:hlinkClick>
              </a:rPr>
              <a:t>aka.ms/</a:t>
            </a:r>
            <a:r>
              <a:rPr kumimoji="0" lang="en-US" sz="1900" b="0" i="0" u="none" strike="noStrike" kern="1200" cap="none" spc="0" normalizeH="0" baseline="0" noProof="0" err="1">
                <a:ln>
                  <a:noFill/>
                </a:ln>
                <a:solidFill>
                  <a:srgbClr val="0078D4"/>
                </a:solidFill>
                <a:effectLst/>
                <a:uLnTx/>
                <a:uFillTx/>
                <a:latin typeface="Segoe UI"/>
                <a:ea typeface="+mn-ea"/>
                <a:cs typeface="Segoe UI"/>
                <a:hlinkClick r:id="rId5" tooltip="https://aka.ms/copilottranscriptionpaper-stp">
                  <a:extLst>
                    <a:ext uri="{A12FA001-AC4F-418D-AE19-62706E023703}">
                      <ahyp:hlinkClr xmlns:ahyp="http://schemas.microsoft.com/office/drawing/2018/hyperlinkcolor" val="tx"/>
                    </a:ext>
                  </a:extLst>
                </a:hlinkClick>
              </a:rPr>
              <a:t>DSPMforAI</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5" tooltip="https://aka.ms/copilottranscriptionpaper-stp">
                  <a:extLst>
                    <a:ext uri="{A12FA001-AC4F-418D-AE19-62706E023703}">
                      <ahyp:hlinkClr xmlns:ahyp="http://schemas.microsoft.com/office/drawing/2018/hyperlinkcolor" val="tx"/>
                    </a:ext>
                  </a:extLst>
                </a:hlinkClick>
              </a:rPr>
              <a:t>/Deploy</a:t>
            </a:r>
            <a:br>
              <a:rPr lang="en-US" sz="1900" b="0" i="0" u="none" strike="noStrike" kern="1200" cap="none" spc="0" normalizeH="0" baseline="0" noProof="0">
                <a:ln>
                  <a:noFill/>
                </a:ln>
                <a:effectLst/>
                <a:uLnTx/>
                <a:uFillTx/>
                <a:latin typeface="Segoe UI"/>
                <a:cs typeface="Segoe UI" panose="020B0502040204020203" pitchFamily="34" charset="0"/>
              </a:rPr>
            </a:br>
            <a:r>
              <a:rPr kumimoji="0" lang="en-US" sz="1900" b="0" i="0" u="none" strike="noStrike" kern="1200" cap="none" spc="0" normalizeH="0" baseline="0" noProof="0">
                <a:ln>
                  <a:noFill/>
                </a:ln>
                <a:solidFill>
                  <a:srgbClr val="091F2C"/>
                </a:solidFill>
                <a:effectLst/>
                <a:uLnTx/>
                <a:uFillTx/>
                <a:latin typeface="Segoe UI"/>
                <a:ea typeface="+mn-ea"/>
                <a:cs typeface="Segoe UI"/>
              </a:rPr>
              <a:t>Data Risk assessment: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aka.ms/</a:t>
            </a:r>
            <a:r>
              <a:rPr kumimoji="0" lang="en-US" sz="1900" b="0" i="0" u="none" strike="noStrike" kern="1200" cap="none" spc="0" normalizeH="0" baseline="0" noProof="0" err="1">
                <a:ln>
                  <a:noFill/>
                </a:ln>
                <a:solidFill>
                  <a:srgbClr val="0078D4"/>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DSPMforAI</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/Oversharing</a:t>
            </a:r>
            <a:endParaRPr kumimoji="0" lang="en-US" sz="1900" b="0" i="0" u="none" strike="noStrike" kern="1200" cap="none" spc="0" normalizeH="0" baseline="0" noProof="0">
              <a:ln>
                <a:noFill/>
              </a:ln>
              <a:solidFill>
                <a:srgbClr val="0078D4"/>
              </a:solidFill>
              <a:effectLst/>
              <a:uLnTx/>
              <a:uFillTx/>
              <a:latin typeface="Segoe UI"/>
              <a:ea typeface="+mn-ea"/>
              <a:cs typeface="Segoe UI"/>
            </a:endParaRPr>
          </a:p>
          <a:p>
            <a:pPr marL="0" marR="0" lvl="0" indent="0" algn="l"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Accelerate your Information Protection and Data Loss Prevention deployment: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7">
                  <a:extLst>
                    <a:ext uri="{A12FA001-AC4F-418D-AE19-62706E023703}">
                      <ahyp:hlinkClr xmlns:ahyp="http://schemas.microsoft.com/office/drawing/2018/hyperlinkcolor" val="tx"/>
                    </a:ext>
                  </a:extLst>
                </a:hlinkClick>
              </a:rPr>
              <a:t>https://aka.ms/PurviewDeploymentModels/SecureByDefault</a:t>
            </a:r>
            <a:endParaRPr kumimoji="0" lang="en-US" sz="1900" b="0" i="0" u="none" strike="noStrike" kern="1200" cap="none" spc="0" normalizeH="0" baseline="0" noProof="0">
              <a:ln>
                <a:noFill/>
              </a:ln>
              <a:solidFill>
                <a:srgbClr val="0078D4"/>
              </a:solidFill>
              <a:effectLst/>
              <a:uLnTx/>
              <a:uFillTx/>
              <a:latin typeface="Segoe UI"/>
              <a:ea typeface="+mn-ea"/>
              <a:cs typeface="Segoe UI"/>
            </a:endParaRPr>
          </a:p>
        </p:txBody>
      </p:sp>
    </p:spTree>
    <p:extLst>
      <p:ext uri="{BB962C8B-B14F-4D97-AF65-F5344CB8AC3E}">
        <p14:creationId xmlns:p14="http://schemas.microsoft.com/office/powerpoint/2010/main" val="14023652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205AC-539A-13E3-915A-846661878F62}"/>
            </a:ext>
          </a:extLst>
        </p:cNvPr>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525F5003-352E-1B03-91EB-A2C441C9F9A7}"/>
              </a:ext>
              <a:ext uri="{C183D7F6-B498-43B3-948B-1728B52AA6E4}">
                <adec:decorative xmlns:adec="http://schemas.microsoft.com/office/drawing/2017/decorative" val="1"/>
              </a:ext>
            </a:extLst>
          </p:cNvPr>
          <p:cNvSpPr/>
          <p:nvPr/>
        </p:nvSpPr>
        <p:spPr bwMode="auto">
          <a:xfrm rot="5400000">
            <a:off x="-1212852" y="1212850"/>
            <a:ext cx="6858004" cy="4432299"/>
          </a:xfrm>
          <a:prstGeom prst="round2SameRect">
            <a:avLst>
              <a:gd name="adj1" fmla="val 0"/>
              <a:gd name="adj2" fmla="val 0"/>
            </a:avLst>
          </a:pr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5" name="Rectangle: Rounded Corners 14">
            <a:extLst>
              <a:ext uri="{FF2B5EF4-FFF2-40B4-BE49-F238E27FC236}">
                <a16:creationId xmlns:a16="http://schemas.microsoft.com/office/drawing/2014/main" id="{78D44C60-29B7-E0FF-0ED9-F20D7CC582E7}"/>
              </a:ext>
              <a:ext uri="{C183D7F6-B498-43B3-948B-1728B52AA6E4}">
                <adec:decorative xmlns:adec="http://schemas.microsoft.com/office/drawing/2017/decorative" val="1"/>
              </a:ext>
            </a:extLst>
          </p:cNvPr>
          <p:cNvSpPr/>
          <p:nvPr/>
        </p:nvSpPr>
        <p:spPr bwMode="auto">
          <a:xfrm>
            <a:off x="3917158" y="546100"/>
            <a:ext cx="7812087" cy="5765800"/>
          </a:xfrm>
          <a:prstGeom prst="roundRect">
            <a:avLst>
              <a:gd name="adj" fmla="val 2978"/>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Rectangle: Rounded Corners 15">
            <a:extLst>
              <a:ext uri="{FF2B5EF4-FFF2-40B4-BE49-F238E27FC236}">
                <a16:creationId xmlns:a16="http://schemas.microsoft.com/office/drawing/2014/main" id="{8354650F-FCD2-1110-0E15-012F8B9C669B}"/>
              </a:ext>
              <a:ext uri="{C183D7F6-B498-43B3-948B-1728B52AA6E4}">
                <adec:decorative xmlns:adec="http://schemas.microsoft.com/office/drawing/2017/decorative" val="1"/>
              </a:ext>
            </a:extLst>
          </p:cNvPr>
          <p:cNvSpPr/>
          <p:nvPr/>
        </p:nvSpPr>
        <p:spPr bwMode="auto">
          <a:xfrm>
            <a:off x="4195288" y="824230"/>
            <a:ext cx="7255827" cy="5209540"/>
          </a:xfrm>
          <a:prstGeom prst="roundRect">
            <a:avLst>
              <a:gd name="adj" fmla="val 2600"/>
            </a:avLst>
          </a:prstGeom>
          <a:solidFill>
            <a:schemeClr val="bg1">
              <a:lumMod val="95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BD7D5492-654C-2F50-7D07-63639D0459CA}"/>
              </a:ext>
              <a:ext uri="{C183D7F6-B498-43B3-948B-1728B52AA6E4}">
                <adec:decorative xmlns:adec="http://schemas.microsoft.com/office/drawing/2017/decorative" val="1"/>
              </a:ext>
            </a:extLst>
          </p:cNvPr>
          <p:cNvSpPr/>
          <p:nvPr/>
        </p:nvSpPr>
        <p:spPr bwMode="auto">
          <a:xfrm>
            <a:off x="584200" y="1433534"/>
            <a:ext cx="923180" cy="9231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itle 18">
            <a:extLst>
              <a:ext uri="{FF2B5EF4-FFF2-40B4-BE49-F238E27FC236}">
                <a16:creationId xmlns:a16="http://schemas.microsoft.com/office/drawing/2014/main" id="{0E77412D-C6F2-3466-466D-5D8977E51506}"/>
              </a:ext>
            </a:extLst>
          </p:cNvPr>
          <p:cNvSpPr>
            <a:spLocks noGrp="1"/>
          </p:cNvSpPr>
          <p:nvPr>
            <p:ph type="title"/>
          </p:nvPr>
        </p:nvSpPr>
        <p:spPr>
          <a:xfrm>
            <a:off x="499301" y="2845976"/>
            <a:ext cx="2988966" cy="2215991"/>
          </a:xfrm>
        </p:spPr>
        <p:txBody>
          <a:bodyPr>
            <a:normAutofit/>
          </a:bodyPr>
          <a:lstStyle/>
          <a:p>
            <a:pPr algn="l"/>
            <a:r>
              <a:rPr lang="en-IN">
                <a:solidFill>
                  <a:schemeClr val="bg1"/>
                </a:solidFill>
              </a:rPr>
              <a:t>Purview for Dataverse resources</a:t>
            </a:r>
            <a:br>
              <a:rPr lang="en-IN">
                <a:solidFill>
                  <a:schemeClr val="bg1"/>
                </a:solidFill>
              </a:rPr>
            </a:br>
            <a:endParaRPr lang="en-IN">
              <a:solidFill>
                <a:schemeClr val="bg1"/>
              </a:solidFill>
            </a:endParaRPr>
          </a:p>
        </p:txBody>
      </p:sp>
      <p:sp>
        <p:nvSpPr>
          <p:cNvPr id="26" name="Freeform: Shape 25" descr="Icon of a blank document">
            <a:extLst>
              <a:ext uri="{FF2B5EF4-FFF2-40B4-BE49-F238E27FC236}">
                <a16:creationId xmlns:a16="http://schemas.microsoft.com/office/drawing/2014/main" id="{C55CB392-158A-BECA-A6E7-3CCBE600EDD6}"/>
              </a:ext>
            </a:extLst>
          </p:cNvPr>
          <p:cNvSpPr>
            <a:spLocks/>
          </p:cNvSpPr>
          <p:nvPr/>
        </p:nvSpPr>
        <p:spPr>
          <a:xfrm>
            <a:off x="853666" y="1654969"/>
            <a:ext cx="384250" cy="480310"/>
          </a:xfrm>
          <a:custGeom>
            <a:avLst/>
            <a:gdLst>
              <a:gd name="connsiteX0" fmla="*/ 130456 w 219716"/>
              <a:gd name="connsiteY0" fmla="*/ 6866 h 274645"/>
              <a:gd name="connsiteX1" fmla="*/ 212850 w 219716"/>
              <a:gd name="connsiteY1" fmla="*/ 89260 h 274645"/>
              <a:gd name="connsiteX2" fmla="*/ 137322 w 219716"/>
              <a:gd name="connsiteY2" fmla="*/ 89260 h 274645"/>
              <a:gd name="connsiteX3" fmla="*/ 130456 w 219716"/>
              <a:gd name="connsiteY3" fmla="*/ 82393 h 274645"/>
              <a:gd name="connsiteX4" fmla="*/ 27465 w 219716"/>
              <a:gd name="connsiteY4" fmla="*/ 0 h 274645"/>
              <a:gd name="connsiteX5" fmla="*/ 109858 w 219716"/>
              <a:gd name="connsiteY5" fmla="*/ 0 h 274645"/>
              <a:gd name="connsiteX6" fmla="*/ 109858 w 219716"/>
              <a:gd name="connsiteY6" fmla="*/ 82394 h 274645"/>
              <a:gd name="connsiteX7" fmla="*/ 137323 w 219716"/>
              <a:gd name="connsiteY7" fmla="*/ 109858 h 274645"/>
              <a:gd name="connsiteX8" fmla="*/ 219716 w 219716"/>
              <a:gd name="connsiteY8" fmla="*/ 109858 h 274645"/>
              <a:gd name="connsiteX9" fmla="*/ 219716 w 219716"/>
              <a:gd name="connsiteY9" fmla="*/ 247181 h 274645"/>
              <a:gd name="connsiteX10" fmla="*/ 192252 w 219716"/>
              <a:gd name="connsiteY10" fmla="*/ 274645 h 274645"/>
              <a:gd name="connsiteX11" fmla="*/ 27465 w 219716"/>
              <a:gd name="connsiteY11" fmla="*/ 274645 h 274645"/>
              <a:gd name="connsiteX12" fmla="*/ 0 w 219716"/>
              <a:gd name="connsiteY12" fmla="*/ 247181 h 274645"/>
              <a:gd name="connsiteX13" fmla="*/ 0 w 219716"/>
              <a:gd name="connsiteY13" fmla="*/ 27465 h 274645"/>
              <a:gd name="connsiteX14" fmla="*/ 27465 w 219716"/>
              <a:gd name="connsiteY14" fmla="*/ 0 h 27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716" h="274645">
                <a:moveTo>
                  <a:pt x="130456" y="6866"/>
                </a:moveTo>
                <a:lnTo>
                  <a:pt x="212850" y="89260"/>
                </a:lnTo>
                <a:lnTo>
                  <a:pt x="137322" y="89260"/>
                </a:lnTo>
                <a:cubicBezTo>
                  <a:pt x="133531" y="89260"/>
                  <a:pt x="130456" y="86185"/>
                  <a:pt x="130456" y="82393"/>
                </a:cubicBezTo>
                <a:close/>
                <a:moveTo>
                  <a:pt x="27465" y="0"/>
                </a:moveTo>
                <a:lnTo>
                  <a:pt x="109858" y="0"/>
                </a:lnTo>
                <a:lnTo>
                  <a:pt x="109858" y="82394"/>
                </a:lnTo>
                <a:cubicBezTo>
                  <a:pt x="109858" y="97562"/>
                  <a:pt x="122154" y="109858"/>
                  <a:pt x="137323" y="109858"/>
                </a:cubicBezTo>
                <a:lnTo>
                  <a:pt x="219716" y="109858"/>
                </a:lnTo>
                <a:lnTo>
                  <a:pt x="219716" y="247181"/>
                </a:lnTo>
                <a:cubicBezTo>
                  <a:pt x="219716" y="262349"/>
                  <a:pt x="207420" y="274645"/>
                  <a:pt x="192252" y="274645"/>
                </a:cubicBezTo>
                <a:lnTo>
                  <a:pt x="27465" y="274645"/>
                </a:lnTo>
                <a:cubicBezTo>
                  <a:pt x="12296" y="274645"/>
                  <a:pt x="0" y="262349"/>
                  <a:pt x="0" y="247181"/>
                </a:cubicBezTo>
                <a:lnTo>
                  <a:pt x="0" y="27465"/>
                </a:lnTo>
                <a:cubicBezTo>
                  <a:pt x="0" y="12296"/>
                  <a:pt x="12296" y="0"/>
                  <a:pt x="27465" y="0"/>
                </a:cubicBezTo>
                <a:close/>
              </a:path>
            </a:pathLst>
          </a:cu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2" name="Text Placeholder 2">
            <a:extLst>
              <a:ext uri="{FF2B5EF4-FFF2-40B4-BE49-F238E27FC236}">
                <a16:creationId xmlns:a16="http://schemas.microsoft.com/office/drawing/2014/main" id="{33E28CE8-DC6C-8D01-4FA0-556B97C81061}"/>
              </a:ext>
            </a:extLst>
          </p:cNvPr>
          <p:cNvSpPr txBox="1">
            <a:spLocks/>
          </p:cNvSpPr>
          <p:nvPr/>
        </p:nvSpPr>
        <p:spPr>
          <a:xfrm>
            <a:off x="4483103" y="1797783"/>
            <a:ext cx="6680196" cy="3262432"/>
          </a:xfrm>
          <a:prstGeom prst="rect">
            <a:avLst/>
          </a:prstGeom>
          <a:noFill/>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1200"/>
              </a:spcAft>
              <a:defRPr/>
            </a:pPr>
            <a:r>
              <a:rPr lang="en-US" sz="1900">
                <a:solidFill>
                  <a:schemeClr val="accent2"/>
                </a:solidFill>
                <a:hlinkClick r:id="rId3">
                  <a:extLst>
                    <a:ext uri="{A12FA001-AC4F-418D-AE19-62706E023703}">
                      <ahyp:hlinkClr xmlns:ahyp="http://schemas.microsoft.com/office/drawing/2018/hyperlinkcolor" val="tx"/>
                    </a:ext>
                  </a:extLst>
                </a:hlinkClick>
              </a:rPr>
              <a:t>Connect to and manage Microsoft Dataverse in Microsoft Purview | Microsoft Learn </a:t>
            </a:r>
            <a:r>
              <a:rPr lang="en-US" sz="1900">
                <a:solidFill>
                  <a:schemeClr val="accent2"/>
                </a:solidFill>
              </a:rPr>
              <a:t>​</a:t>
            </a:r>
          </a:p>
          <a:p>
            <a:pPr>
              <a:spcBef>
                <a:spcPts val="1200"/>
              </a:spcBef>
              <a:spcAft>
                <a:spcPts val="1200"/>
              </a:spcAft>
              <a:defRPr/>
            </a:pPr>
            <a:r>
              <a:rPr lang="en-US" sz="1900">
                <a:solidFill>
                  <a:schemeClr val="accent2"/>
                </a:solidFill>
                <a:hlinkClick r:id="rId4">
                  <a:extLst>
                    <a:ext uri="{A12FA001-AC4F-418D-AE19-62706E023703}">
                      <ahyp:hlinkClr xmlns:ahyp="http://schemas.microsoft.com/office/drawing/2018/hyperlinkcolor" val="tx"/>
                    </a:ext>
                  </a:extLst>
                </a:hlinkClick>
              </a:rPr>
              <a:t>View sensitivity labels for SharePoint data sources - Microsoft Copilot Studio | Microsoft Learn</a:t>
            </a:r>
            <a:endParaRPr lang="en-US" sz="1900">
              <a:solidFill>
                <a:schemeClr val="accent2"/>
              </a:solidFill>
            </a:endParaRPr>
          </a:p>
          <a:p>
            <a:pPr>
              <a:spcBef>
                <a:spcPts val="1200"/>
              </a:spcBef>
              <a:spcAft>
                <a:spcPts val="1200"/>
              </a:spcAft>
              <a:defRPr/>
            </a:pPr>
            <a:r>
              <a:rPr lang="en-US" sz="1900">
                <a:solidFill>
                  <a:schemeClr val="accent2"/>
                </a:solidFill>
                <a:hlinkClick r:id="rId5">
                  <a:extLst>
                    <a:ext uri="{A12FA001-AC4F-418D-AE19-62706E023703}">
                      <ahyp:hlinkClr xmlns:ahyp="http://schemas.microsoft.com/office/drawing/2018/hyperlinkcolor" val="tx"/>
                    </a:ext>
                  </a:extLst>
                </a:hlinkClick>
              </a:rPr>
              <a:t>Apply sensitivity labels to your data in Microsoft Purview Data Map (preview) | Microsoft Learn </a:t>
            </a:r>
            <a:r>
              <a:rPr lang="en-US" sz="1900">
                <a:solidFill>
                  <a:schemeClr val="accent2"/>
                </a:solidFill>
              </a:rPr>
              <a:t>​​</a:t>
            </a:r>
          </a:p>
          <a:p>
            <a:pPr>
              <a:spcBef>
                <a:spcPts val="1200"/>
              </a:spcBef>
              <a:spcAft>
                <a:spcPts val="1200"/>
              </a:spcAft>
              <a:defRPr/>
            </a:pPr>
            <a:r>
              <a:rPr lang="en-US" sz="1900">
                <a:solidFill>
                  <a:schemeClr val="accent2"/>
                </a:solidFill>
                <a:hlinkClick r:id="rId6">
                  <a:extLst>
                    <a:ext uri="{A12FA001-AC4F-418D-AE19-62706E023703}">
                      <ahyp:hlinkClr xmlns:ahyp="http://schemas.microsoft.com/office/drawing/2018/hyperlinkcolor" val="tx"/>
                    </a:ext>
                  </a:extLst>
                </a:hlinkClick>
              </a:rPr>
              <a:t>Security in Microsoft Dataverse - Power Platform | Microsoft Learn</a:t>
            </a:r>
            <a:endParaRPr kumimoji="0" lang="en-US" sz="1900" b="0" i="0" u="none" strike="noStrike" kern="1200" cap="none" spc="0" normalizeH="0" baseline="0" noProof="0">
              <a:ln>
                <a:noFill/>
              </a:ln>
              <a:solidFill>
                <a:srgbClr val="0078D4"/>
              </a:solidFill>
              <a:effectLst/>
              <a:uLnTx/>
              <a:uFillTx/>
              <a:latin typeface="Segoe UI"/>
              <a:ea typeface="+mn-ea"/>
              <a:cs typeface="Segoe UI"/>
            </a:endParaRPr>
          </a:p>
        </p:txBody>
      </p:sp>
    </p:spTree>
    <p:extLst>
      <p:ext uri="{BB962C8B-B14F-4D97-AF65-F5344CB8AC3E}">
        <p14:creationId xmlns:p14="http://schemas.microsoft.com/office/powerpoint/2010/main" val="7558780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FBAD8-F021-6CE9-F561-4C6492591FA2}"/>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C66060A0-2C37-7F22-9CD7-AED182DA0FCA}"/>
              </a:ext>
            </a:extLst>
          </p:cNvPr>
          <p:cNvSpPr txBox="1">
            <a:spLocks noGrp="1"/>
          </p:cNvSpPr>
          <p:nvPr>
            <p:ph type="title" idx="4294967295"/>
          </p:nvPr>
        </p:nvSpPr>
        <p:spPr>
          <a:xfrm>
            <a:off x="825500" y="1935936"/>
            <a:ext cx="5270500" cy="135413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20000"/>
              </a:spcBef>
              <a:spcAft>
                <a:spcPts val="600"/>
              </a:spcAft>
              <a:buClrTx/>
              <a:buSzPct val="90000"/>
              <a:buFontTx/>
              <a:buNone/>
              <a:tabLst/>
              <a:defRPr/>
            </a:pPr>
            <a:r>
              <a:rPr kumimoji="0" lang="en-US" sz="8800" b="0" i="0" u="none" strike="noStrike" kern="1200" cap="none" spc="-50" normalizeH="0" baseline="0" noProof="0">
                <a:ln w="3175">
                  <a:noFill/>
                </a:ln>
                <a:solidFill>
                  <a:schemeClr val="tx1"/>
                </a:solidFill>
                <a:effectLst/>
                <a:uLnTx/>
                <a:uFillTx/>
                <a:latin typeface="+mj-lt"/>
                <a:ea typeface="+mj-ea"/>
                <a:cs typeface="+mj-cs"/>
              </a:rPr>
              <a:t>Thank you</a:t>
            </a:r>
          </a:p>
        </p:txBody>
      </p:sp>
      <p:sp>
        <p:nvSpPr>
          <p:cNvPr id="6" name="TextBox 5">
            <a:extLst>
              <a:ext uri="{FF2B5EF4-FFF2-40B4-BE49-F238E27FC236}">
                <a16:creationId xmlns:a16="http://schemas.microsoft.com/office/drawing/2014/main" id="{97D43E47-5AA2-A1F9-7586-73CE3403D212}"/>
              </a:ext>
            </a:extLst>
          </p:cNvPr>
          <p:cNvSpPr txBox="1">
            <a:spLocks/>
          </p:cNvSpPr>
          <p:nvPr/>
        </p:nvSpPr>
        <p:spPr>
          <a:xfrm>
            <a:off x="1053431" y="3930577"/>
            <a:ext cx="8930330" cy="615553"/>
          </a:xfrm>
          <a:prstGeom prst="rect">
            <a:avLst/>
          </a:prstGeom>
          <a:noFill/>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Times New Roman"/>
              </a:rPr>
              <a:t>Microsoft Deployment models</a:t>
            </a:r>
          </a:p>
        </p:txBody>
      </p:sp>
      <p:sp>
        <p:nvSpPr>
          <p:cNvPr id="7" name="TextBox 6">
            <a:extLst>
              <a:ext uri="{FF2B5EF4-FFF2-40B4-BE49-F238E27FC236}">
                <a16:creationId xmlns:a16="http://schemas.microsoft.com/office/drawing/2014/main" id="{89808A3B-7818-E901-5A51-F8BD0FE57E53}"/>
              </a:ext>
            </a:extLst>
          </p:cNvPr>
          <p:cNvSpPr txBox="1">
            <a:spLocks/>
          </p:cNvSpPr>
          <p:nvPr/>
        </p:nvSpPr>
        <p:spPr>
          <a:xfrm>
            <a:off x="1053431" y="4770970"/>
            <a:ext cx="10228249" cy="276999"/>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Segoe UI Semibold"/>
                <a:ea typeface="+mn-ea"/>
                <a:cs typeface="+mn-cs"/>
              </a:rPr>
              <a:t>Read the detailed guide for this model at </a:t>
            </a:r>
            <a:r>
              <a:rPr kumimoji="0" lang="en-CA" sz="1800" b="0" i="0" u="none" strike="noStrike" kern="1200" cap="none" spc="0" normalizeH="0" baseline="0" noProof="0">
                <a:ln>
                  <a:noFill/>
                </a:ln>
                <a:solidFill>
                  <a:srgbClr val="00B0F0"/>
                </a:solidFill>
                <a:effectLst/>
                <a:uLnTx/>
                <a:uFillTx/>
                <a:latin typeface="Segoe UI Semibold"/>
                <a:ea typeface="+mn-ea"/>
                <a:cs typeface="+mn-cs"/>
                <a:hlinkClick r:id="rId2">
                  <a:extLst>
                    <a:ext uri="{A12FA001-AC4F-418D-AE19-62706E023703}">
                      <ahyp:hlinkClr xmlns:ahyp="http://schemas.microsoft.com/office/drawing/2018/hyperlinkcolor" val="tx"/>
                    </a:ext>
                  </a:extLst>
                </a:hlinkClick>
              </a:rPr>
              <a:t>aka.ms/</a:t>
            </a:r>
            <a:r>
              <a:rPr kumimoji="0" lang="en-CA" sz="1800" b="0" i="0" u="none" strike="noStrike" kern="1200" cap="none" spc="0" normalizeH="0" baseline="0" noProof="0" err="1">
                <a:ln>
                  <a:noFill/>
                </a:ln>
                <a:solidFill>
                  <a:srgbClr val="00B0F0"/>
                </a:solidFill>
                <a:effectLst/>
                <a:uLnTx/>
                <a:uFillTx/>
                <a:latin typeface="Segoe UI Semibold"/>
                <a:ea typeface="+mn-ea"/>
                <a:cs typeface="+mn-cs"/>
                <a:hlinkClick r:id="rId2">
                  <a:extLst>
                    <a:ext uri="{A12FA001-AC4F-418D-AE19-62706E023703}">
                      <ahyp:hlinkClr xmlns:ahyp="http://schemas.microsoft.com/office/drawing/2018/hyperlinkcolor" val="tx"/>
                    </a:ext>
                  </a:extLst>
                </a:hlinkClick>
              </a:rPr>
              <a:t>PurviewDeploymentModels</a:t>
            </a:r>
            <a:r>
              <a:rPr kumimoji="0" lang="en-CA" sz="1800" b="0" i="0" u="none" strike="noStrike" kern="1200" cap="none" spc="0" normalizeH="0" baseline="0" noProof="0">
                <a:ln>
                  <a:noFill/>
                </a:ln>
                <a:solidFill>
                  <a:srgbClr val="00B0F0"/>
                </a:solidFill>
                <a:effectLst/>
                <a:uLnTx/>
                <a:uFillTx/>
                <a:latin typeface="Segoe UI Semibold"/>
                <a:ea typeface="+mn-ea"/>
                <a:cs typeface="+mn-cs"/>
                <a:hlinkClick r:id="rId2">
                  <a:extLst>
                    <a:ext uri="{A12FA001-AC4F-418D-AE19-62706E023703}">
                      <ahyp:hlinkClr xmlns:ahyp="http://schemas.microsoft.com/office/drawing/2018/hyperlinkcolor" val="tx"/>
                    </a:ext>
                  </a:extLst>
                </a:hlinkClick>
              </a:rPr>
              <a:t>/SecureM365Agents</a:t>
            </a:r>
            <a:endParaRPr kumimoji="0" lang="en-CA" sz="1800" b="0" i="0" u="none" strike="noStrike" kern="1200" cap="none" spc="0" normalizeH="0" baseline="0" noProof="0">
              <a:ln>
                <a:noFill/>
              </a:ln>
              <a:solidFill>
                <a:srgbClr val="00B0F0"/>
              </a:solidFill>
              <a:effectLst/>
              <a:uLnTx/>
              <a:uFillTx/>
              <a:latin typeface="Segoe UI Semibold"/>
              <a:ea typeface="+mn-ea"/>
              <a:cs typeface="Segoe UI"/>
            </a:endParaRPr>
          </a:p>
        </p:txBody>
      </p:sp>
    </p:spTree>
    <p:extLst>
      <p:ext uri="{BB962C8B-B14F-4D97-AF65-F5344CB8AC3E}">
        <p14:creationId xmlns:p14="http://schemas.microsoft.com/office/powerpoint/2010/main" val="38219968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77A1B-37B6-A42C-6AC2-E73175D37D81}"/>
            </a:ext>
          </a:extLst>
        </p:cNvPr>
        <p:cNvGrpSpPr/>
        <p:nvPr/>
      </p:nvGrpSpPr>
      <p:grpSpPr>
        <a:xfrm>
          <a:off x="0" y="0"/>
          <a:ext cx="0" cy="0"/>
          <a:chOff x="0" y="0"/>
          <a:chExt cx="0" cy="0"/>
        </a:xfrm>
      </p:grpSpPr>
      <p:pic>
        <p:nvPicPr>
          <p:cNvPr id="27" name="!!Picture 3">
            <a:extLst>
              <a:ext uri="{FF2B5EF4-FFF2-40B4-BE49-F238E27FC236}">
                <a16:creationId xmlns:a16="http://schemas.microsoft.com/office/drawing/2014/main" id="{B07F56B5-A41E-63BA-6B67-B078BEEA7749}"/>
              </a:ext>
              <a:ext uri="{C183D7F6-B498-43B3-948B-1728B52AA6E4}">
                <adec:decorative xmlns:adec="http://schemas.microsoft.com/office/drawing/2017/decorative" val="1"/>
              </a:ext>
            </a:extLst>
          </p:cNvPr>
          <p:cNvPicPr>
            <a:picLocks/>
          </p:cNvPicPr>
          <p:nvPr/>
        </p:nvPicPr>
        <p:blipFill rotWithShape="1">
          <a:blip r:embed="rId3"/>
          <a:srcRect b="64107"/>
          <a:stretch/>
        </p:blipFill>
        <p:spPr>
          <a:xfrm>
            <a:off x="1" y="1"/>
            <a:ext cx="12191999" cy="3501955"/>
          </a:xfrm>
          <a:custGeom>
            <a:avLst/>
            <a:gdLst>
              <a:gd name="connsiteX0" fmla="*/ 0 w 12191999"/>
              <a:gd name="connsiteY0" fmla="*/ 0 h 2461575"/>
              <a:gd name="connsiteX1" fmla="*/ 12191999 w 12191999"/>
              <a:gd name="connsiteY1" fmla="*/ 0 h 2461575"/>
              <a:gd name="connsiteX2" fmla="*/ 12191999 w 12191999"/>
              <a:gd name="connsiteY2" fmla="*/ 2461575 h 2461575"/>
              <a:gd name="connsiteX3" fmla="*/ 11604624 w 12191999"/>
              <a:gd name="connsiteY3" fmla="*/ 2461575 h 2461575"/>
              <a:gd name="connsiteX4" fmla="*/ 11604624 w 12191999"/>
              <a:gd name="connsiteY4" fmla="*/ 1917395 h 2461575"/>
              <a:gd name="connsiteX5" fmla="*/ 11460675 w 12191999"/>
              <a:gd name="connsiteY5" fmla="*/ 1773446 h 2461575"/>
              <a:gd name="connsiteX6" fmla="*/ 726560 w 12191999"/>
              <a:gd name="connsiteY6" fmla="*/ 1773446 h 2461575"/>
              <a:gd name="connsiteX7" fmla="*/ 582611 w 12191999"/>
              <a:gd name="connsiteY7" fmla="*/ 1917395 h 2461575"/>
              <a:gd name="connsiteX8" fmla="*/ 582611 w 12191999"/>
              <a:gd name="connsiteY8" fmla="*/ 2461575 h 2461575"/>
              <a:gd name="connsiteX9" fmla="*/ 0 w 12191999"/>
              <a:gd name="connsiteY9" fmla="*/ 2461575 h 246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2461575">
                <a:moveTo>
                  <a:pt x="0" y="0"/>
                </a:moveTo>
                <a:lnTo>
                  <a:pt x="12191999" y="0"/>
                </a:lnTo>
                <a:lnTo>
                  <a:pt x="12191999" y="2461575"/>
                </a:lnTo>
                <a:lnTo>
                  <a:pt x="11604624" y="2461575"/>
                </a:lnTo>
                <a:lnTo>
                  <a:pt x="11604624" y="1917395"/>
                </a:lnTo>
                <a:cubicBezTo>
                  <a:pt x="11604624" y="1837894"/>
                  <a:pt x="11540176" y="1773446"/>
                  <a:pt x="11460675" y="1773446"/>
                </a:cubicBezTo>
                <a:lnTo>
                  <a:pt x="726560" y="1773446"/>
                </a:lnTo>
                <a:cubicBezTo>
                  <a:pt x="647059" y="1773446"/>
                  <a:pt x="582611" y="1837894"/>
                  <a:pt x="582611" y="1917395"/>
                </a:cubicBezTo>
                <a:lnTo>
                  <a:pt x="582611" y="2461575"/>
                </a:lnTo>
                <a:lnTo>
                  <a:pt x="0" y="2461575"/>
                </a:lnTo>
                <a:close/>
              </a:path>
            </a:pathLst>
          </a:custGeom>
        </p:spPr>
      </p:pic>
      <p:sp>
        <p:nvSpPr>
          <p:cNvPr id="6" name="Title 5">
            <a:extLst>
              <a:ext uri="{FF2B5EF4-FFF2-40B4-BE49-F238E27FC236}">
                <a16:creationId xmlns:a16="http://schemas.microsoft.com/office/drawing/2014/main" id="{DE233E92-E328-E7B3-53DE-20378EC03EE3}"/>
              </a:ext>
            </a:extLst>
          </p:cNvPr>
          <p:cNvSpPr txBox="1">
            <a:spLocks noGrp="1"/>
          </p:cNvSpPr>
          <p:nvPr>
            <p:ph type="title"/>
          </p:nvPr>
        </p:nvSpPr>
        <p:spPr>
          <a:xfrm>
            <a:off x="3181094" y="551772"/>
            <a:ext cx="6780824"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2700" marR="0" lvl="0" indent="0" algn="ctr" defTabSz="932742" rtl="0" eaLnBrk="1" fontAlgn="auto" latinLnBrk="0" hangingPunct="1">
              <a:lnSpc>
                <a:spcPct val="100000"/>
              </a:lnSpc>
              <a:spcBef>
                <a:spcPts val="0"/>
              </a:spcBef>
              <a:spcAft>
                <a:spcPts val="0"/>
              </a:spcAft>
              <a:buClr>
                <a:srgbClr val="C5B4E3"/>
              </a:buClr>
              <a:buSzPct val="90000"/>
              <a:buFontTx/>
              <a:buNone/>
              <a:tabLst/>
              <a:defRPr/>
            </a:pPr>
            <a:r>
              <a:rPr kumimoji="0" lang="en-US" sz="3600" b="0" i="0" u="none" strike="noStrike" kern="1200" cap="none" spc="0" normalizeH="0" baseline="0" noProof="0">
                <a:ln w="3175">
                  <a:noFill/>
                </a:ln>
                <a:solidFill>
                  <a:srgbClr val="004D86"/>
                </a:solidFill>
                <a:effectLst/>
                <a:uLnTx/>
                <a:uFillTx/>
                <a:latin typeface="+mj-lt"/>
                <a:ea typeface="+mn-ea"/>
                <a:cs typeface="Segoe UI" panose="020B0502040204020203" pitchFamily="34" charset="0"/>
              </a:rPr>
              <a:t>Microsoft Purview</a:t>
            </a:r>
          </a:p>
        </p:txBody>
      </p:sp>
      <p:sp>
        <p:nvSpPr>
          <p:cNvPr id="12" name="Oval 1091_1">
            <a:extLst>
              <a:ext uri="{FF2B5EF4-FFF2-40B4-BE49-F238E27FC236}">
                <a16:creationId xmlns:a16="http://schemas.microsoft.com/office/drawing/2014/main" id="{8C86FAA9-0264-FCB8-66F2-782326D848CD}"/>
              </a:ext>
              <a:ext uri="{C183D7F6-B498-43B3-948B-1728B52AA6E4}">
                <adec:decorative xmlns:adec="http://schemas.microsoft.com/office/drawing/2017/decorative" val="1"/>
              </a:ext>
            </a:extLst>
          </p:cNvPr>
          <p:cNvSpPr/>
          <p:nvPr/>
        </p:nvSpPr>
        <p:spPr bwMode="auto">
          <a:xfrm>
            <a:off x="3824049" y="476583"/>
            <a:ext cx="762538" cy="762534"/>
          </a:xfrm>
          <a:prstGeom prst="ellipse">
            <a:avLst/>
          </a:prstGeom>
          <a:solidFill>
            <a:srgbClr val="EFF9FF"/>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pic>
        <p:nvPicPr>
          <p:cNvPr id="13" name="Picture 2">
            <a:extLst>
              <a:ext uri="{FF2B5EF4-FFF2-40B4-BE49-F238E27FC236}">
                <a16:creationId xmlns:a16="http://schemas.microsoft.com/office/drawing/2014/main" id="{BFC472A4-F44C-18FD-12E2-BA961F5E9F1D}"/>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7398" y="579812"/>
            <a:ext cx="495840" cy="495840"/>
          </a:xfrm>
          <a:prstGeom prst="rect">
            <a:avLst/>
          </a:prstGeom>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DC70307-1783-BD90-585B-707115E4FD38}"/>
              </a:ext>
            </a:extLst>
          </p:cNvPr>
          <p:cNvSpPr txBox="1"/>
          <p:nvPr/>
        </p:nvSpPr>
        <p:spPr>
          <a:xfrm>
            <a:off x="2330248" y="1288422"/>
            <a:ext cx="9441665" cy="369332"/>
          </a:xfrm>
          <a:prstGeom prst="rect">
            <a:avLst/>
          </a:prstGeom>
          <a:noFill/>
        </p:spPr>
        <p:txBody>
          <a:bodyPr wrap="square">
            <a:spAutoFit/>
          </a:bodyPr>
          <a:lstStyle/>
          <a:p>
            <a:pPr defTabSz="914367">
              <a:defRPr/>
            </a:pPr>
            <a:r>
              <a:rPr lang="en-US">
                <a:ln w="3175">
                  <a:noFill/>
                </a:ln>
                <a:solidFill>
                  <a:srgbClr val="005A9F"/>
                </a:solidFill>
                <a:latin typeface="Segoe Sans Display Semibold"/>
                <a:cs typeface="Segoe UI"/>
              </a:rPr>
              <a:t>A unified approach to secure and govern your data in the era of AI</a:t>
            </a:r>
            <a:endParaRPr kumimoji="0" lang="en-US" sz="1800" b="0" i="0" u="none" strike="noStrike" kern="1200" cap="none" spc="0" normalizeH="0" baseline="0" noProof="0">
              <a:ln>
                <a:noFill/>
              </a:ln>
              <a:solidFill>
                <a:srgbClr val="005A9F"/>
              </a:solidFill>
              <a:effectLst/>
              <a:uLnTx/>
              <a:uFillTx/>
              <a:latin typeface="Segoe Sans Display Semibold"/>
              <a:ea typeface="+mn-ea"/>
              <a:cs typeface="Segoe UI"/>
            </a:endParaRPr>
          </a:p>
        </p:txBody>
      </p:sp>
      <p:cxnSp>
        <p:nvCxnSpPr>
          <p:cNvPr id="74" name="Straight Connector 73">
            <a:extLst>
              <a:ext uri="{FF2B5EF4-FFF2-40B4-BE49-F238E27FC236}">
                <a16:creationId xmlns:a16="http://schemas.microsoft.com/office/drawing/2014/main" id="{469D6353-ABCF-79A8-A1E8-B9783B28D164}"/>
              </a:ext>
              <a:ext uri="{C183D7F6-B498-43B3-948B-1728B52AA6E4}">
                <adec:decorative xmlns:adec="http://schemas.microsoft.com/office/drawing/2017/decorative" val="1"/>
              </a:ext>
            </a:extLst>
          </p:cNvPr>
          <p:cNvCxnSpPr>
            <a:cxnSpLocks/>
          </p:cNvCxnSpPr>
          <p:nvPr/>
        </p:nvCxnSpPr>
        <p:spPr>
          <a:xfrm>
            <a:off x="1363979" y="5029260"/>
            <a:ext cx="1920240" cy="0"/>
          </a:xfrm>
          <a:prstGeom prst="line">
            <a:avLst/>
          </a:prstGeom>
          <a:noFill/>
          <a:ln w="57150" cap="rnd" cmpd="sng" algn="ctr">
            <a:solidFill>
              <a:srgbClr val="419DF0"/>
            </a:solidFill>
            <a:prstDash val="solid"/>
            <a:headEnd type="none" w="lg" len="med"/>
            <a:tailEnd type="none" w="lg" len="med"/>
          </a:ln>
          <a:effectLst/>
        </p:spPr>
      </p:cxnSp>
      <p:sp>
        <p:nvSpPr>
          <p:cNvPr id="75" name="Freeform: Shape 74">
            <a:extLst>
              <a:ext uri="{FF2B5EF4-FFF2-40B4-BE49-F238E27FC236}">
                <a16:creationId xmlns:a16="http://schemas.microsoft.com/office/drawing/2014/main" id="{2E15F0CA-7586-7941-AC28-6EAB6A75B1C9}"/>
              </a:ext>
              <a:ext uri="{C183D7F6-B498-43B3-948B-1728B52AA6E4}">
                <adec:decorative xmlns:adec="http://schemas.microsoft.com/office/drawing/2017/decorative" val="1"/>
              </a:ext>
            </a:extLst>
          </p:cNvPr>
          <p:cNvSpPr>
            <a:spLocks noChangeAspect="1"/>
          </p:cNvSpPr>
          <p:nvPr/>
        </p:nvSpPr>
        <p:spPr bwMode="auto">
          <a:xfrm>
            <a:off x="585437" y="2380294"/>
            <a:ext cx="3477325" cy="2693359"/>
          </a:xfrm>
          <a:custGeom>
            <a:avLst/>
            <a:gdLst>
              <a:gd name="connsiteX0" fmla="*/ 129752 w 5343448"/>
              <a:gd name="connsiteY0" fmla="*/ 0 h 3246107"/>
              <a:gd name="connsiteX1" fmla="*/ 5213697 w 5343448"/>
              <a:gd name="connsiteY1" fmla="*/ 0 h 3246107"/>
              <a:gd name="connsiteX2" fmla="*/ 5333252 w 5343448"/>
              <a:gd name="connsiteY2" fmla="*/ 79246 h 3246107"/>
              <a:gd name="connsiteX3" fmla="*/ 5343448 w 5343448"/>
              <a:gd name="connsiteY3" fmla="*/ 129747 h 3246107"/>
              <a:gd name="connsiteX4" fmla="*/ 5343448 w 5343448"/>
              <a:gd name="connsiteY4" fmla="*/ 2517005 h 3246107"/>
              <a:gd name="connsiteX5" fmla="*/ 5343448 w 5343448"/>
              <a:gd name="connsiteY5" fmla="*/ 2920736 h 3246107"/>
              <a:gd name="connsiteX6" fmla="*/ 5343448 w 5343448"/>
              <a:gd name="connsiteY6" fmla="*/ 3090345 h 3246107"/>
              <a:gd name="connsiteX7" fmla="*/ 5187686 w 5343448"/>
              <a:gd name="connsiteY7" fmla="*/ 3246107 h 3246107"/>
              <a:gd name="connsiteX8" fmla="*/ 4949562 w 5343448"/>
              <a:gd name="connsiteY8" fmla="*/ 3246107 h 3246107"/>
              <a:gd name="connsiteX9" fmla="*/ 4475817 w 5343448"/>
              <a:gd name="connsiteY9" fmla="*/ 3246107 h 3246107"/>
              <a:gd name="connsiteX10" fmla="*/ 4391988 w 5343448"/>
              <a:gd name="connsiteY10" fmla="*/ 3246107 h 3246107"/>
              <a:gd name="connsiteX11" fmla="*/ 4318374 w 5343448"/>
              <a:gd name="connsiteY11" fmla="*/ 3197311 h 3246107"/>
              <a:gd name="connsiteX12" fmla="*/ 4314839 w 5343448"/>
              <a:gd name="connsiteY12" fmla="*/ 3179805 h 3246107"/>
              <a:gd name="connsiteX13" fmla="*/ 4312095 w 5343448"/>
              <a:gd name="connsiteY13" fmla="*/ 3179805 h 3246107"/>
              <a:gd name="connsiteX14" fmla="*/ 4312095 w 5343448"/>
              <a:gd name="connsiteY14" fmla="*/ 3166214 h 3246107"/>
              <a:gd name="connsiteX15" fmla="*/ 4232203 w 5343448"/>
              <a:gd name="connsiteY15" fmla="*/ 3086322 h 3246107"/>
              <a:gd name="connsiteX16" fmla="*/ 1111246 w 5343448"/>
              <a:gd name="connsiteY16" fmla="*/ 3086323 h 3246107"/>
              <a:gd name="connsiteX17" fmla="*/ 1037633 w 5343448"/>
              <a:gd name="connsiteY17" fmla="*/ 3135118 h 3246107"/>
              <a:gd name="connsiteX18" fmla="*/ 1031355 w 5343448"/>
              <a:gd name="connsiteY18" fmla="*/ 3166208 h 3246107"/>
              <a:gd name="connsiteX19" fmla="*/ 1031355 w 5343448"/>
              <a:gd name="connsiteY19" fmla="*/ 3166214 h 3246107"/>
              <a:gd name="connsiteX20" fmla="*/ 1031354 w 5343448"/>
              <a:gd name="connsiteY20" fmla="*/ 3166220 h 3246107"/>
              <a:gd name="connsiteX21" fmla="*/ 1031354 w 5343448"/>
              <a:gd name="connsiteY21" fmla="*/ 3179805 h 3246107"/>
              <a:gd name="connsiteX22" fmla="*/ 1028611 w 5343448"/>
              <a:gd name="connsiteY22" fmla="*/ 3179805 h 3246107"/>
              <a:gd name="connsiteX23" fmla="*/ 1025076 w 5343448"/>
              <a:gd name="connsiteY23" fmla="*/ 3197311 h 3246107"/>
              <a:gd name="connsiteX24" fmla="*/ 951462 w 5343448"/>
              <a:gd name="connsiteY24" fmla="*/ 3246107 h 3246107"/>
              <a:gd name="connsiteX25" fmla="*/ 867632 w 5343448"/>
              <a:gd name="connsiteY25" fmla="*/ 3246107 h 3246107"/>
              <a:gd name="connsiteX26" fmla="*/ 393888 w 5343448"/>
              <a:gd name="connsiteY26" fmla="*/ 3246107 h 3246107"/>
              <a:gd name="connsiteX27" fmla="*/ 155761 w 5343448"/>
              <a:gd name="connsiteY27" fmla="*/ 3246107 h 3246107"/>
              <a:gd name="connsiteX28" fmla="*/ 12240 w 5343448"/>
              <a:gd name="connsiteY28" fmla="*/ 3150974 h 3246107"/>
              <a:gd name="connsiteX29" fmla="*/ 0 w 5343448"/>
              <a:gd name="connsiteY29" fmla="*/ 3090350 h 3246107"/>
              <a:gd name="connsiteX30" fmla="*/ 0 w 5343448"/>
              <a:gd name="connsiteY30" fmla="*/ 129752 h 3246107"/>
              <a:gd name="connsiteX31" fmla="*/ 129752 w 5343448"/>
              <a:gd name="connsiteY31" fmla="*/ 0 h 324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3448" h="3246107">
                <a:moveTo>
                  <a:pt x="129752" y="0"/>
                </a:moveTo>
                <a:lnTo>
                  <a:pt x="5213697" y="0"/>
                </a:lnTo>
                <a:cubicBezTo>
                  <a:pt x="5267442" y="0"/>
                  <a:pt x="5313555" y="32677"/>
                  <a:pt x="5333252" y="79246"/>
                </a:cubicBezTo>
                <a:lnTo>
                  <a:pt x="5343448" y="129747"/>
                </a:lnTo>
                <a:lnTo>
                  <a:pt x="5343448" y="2517005"/>
                </a:lnTo>
                <a:lnTo>
                  <a:pt x="5343448" y="2920736"/>
                </a:lnTo>
                <a:lnTo>
                  <a:pt x="5343448" y="3090345"/>
                </a:lnTo>
                <a:cubicBezTo>
                  <a:pt x="5343448" y="3176369"/>
                  <a:pt x="5273710" y="3246107"/>
                  <a:pt x="5187686" y="3246107"/>
                </a:cubicBezTo>
                <a:lnTo>
                  <a:pt x="4949562" y="3246107"/>
                </a:lnTo>
                <a:lnTo>
                  <a:pt x="4475817" y="3246107"/>
                </a:lnTo>
                <a:lnTo>
                  <a:pt x="4391988" y="3246107"/>
                </a:lnTo>
                <a:cubicBezTo>
                  <a:pt x="4358895" y="3246107"/>
                  <a:pt x="4330502" y="3225987"/>
                  <a:pt x="4318374" y="3197311"/>
                </a:cubicBezTo>
                <a:lnTo>
                  <a:pt x="4314839" y="3179805"/>
                </a:lnTo>
                <a:lnTo>
                  <a:pt x="4312095" y="3179805"/>
                </a:lnTo>
                <a:lnTo>
                  <a:pt x="4312095" y="3166214"/>
                </a:lnTo>
                <a:cubicBezTo>
                  <a:pt x="4312095" y="3122091"/>
                  <a:pt x="4276325" y="3086322"/>
                  <a:pt x="4232203" y="3086322"/>
                </a:cubicBezTo>
                <a:lnTo>
                  <a:pt x="1111246" y="3086323"/>
                </a:lnTo>
                <a:cubicBezTo>
                  <a:pt x="1078153" y="3086323"/>
                  <a:pt x="1049761" y="3106443"/>
                  <a:pt x="1037633" y="3135118"/>
                </a:cubicBezTo>
                <a:lnTo>
                  <a:pt x="1031355" y="3166208"/>
                </a:lnTo>
                <a:lnTo>
                  <a:pt x="1031355" y="3166214"/>
                </a:lnTo>
                <a:lnTo>
                  <a:pt x="1031354" y="3166220"/>
                </a:lnTo>
                <a:lnTo>
                  <a:pt x="1031354" y="3179805"/>
                </a:lnTo>
                <a:lnTo>
                  <a:pt x="1028611" y="3179805"/>
                </a:lnTo>
                <a:lnTo>
                  <a:pt x="1025076" y="3197311"/>
                </a:lnTo>
                <a:cubicBezTo>
                  <a:pt x="1012948" y="3225987"/>
                  <a:pt x="984555" y="3246107"/>
                  <a:pt x="951462" y="3246107"/>
                </a:cubicBezTo>
                <a:lnTo>
                  <a:pt x="867632" y="3246107"/>
                </a:lnTo>
                <a:lnTo>
                  <a:pt x="393888" y="3246107"/>
                </a:lnTo>
                <a:lnTo>
                  <a:pt x="155761" y="3246107"/>
                </a:lnTo>
                <a:cubicBezTo>
                  <a:pt x="91243" y="3246107"/>
                  <a:pt x="35886" y="3206879"/>
                  <a:pt x="12240" y="3150974"/>
                </a:cubicBezTo>
                <a:lnTo>
                  <a:pt x="0" y="3090350"/>
                </a:lnTo>
                <a:lnTo>
                  <a:pt x="0" y="129752"/>
                </a:lnTo>
                <a:cubicBezTo>
                  <a:pt x="0" y="58092"/>
                  <a:pt x="58092" y="0"/>
                  <a:pt x="129752" y="0"/>
                </a:cubicBezTo>
                <a:close/>
              </a:path>
            </a:pathLst>
          </a:cu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Sans Display"/>
              <a:ea typeface="+mn-ea"/>
              <a:cs typeface="+mn-cs"/>
            </a:endParaRPr>
          </a:p>
        </p:txBody>
      </p:sp>
      <p:cxnSp>
        <p:nvCxnSpPr>
          <p:cNvPr id="76" name="Straight Connector 75">
            <a:extLst>
              <a:ext uri="{FF2B5EF4-FFF2-40B4-BE49-F238E27FC236}">
                <a16:creationId xmlns:a16="http://schemas.microsoft.com/office/drawing/2014/main" id="{9D7A0C2A-8D19-8BF1-9711-C1AA33A309EC}"/>
              </a:ext>
              <a:ext uri="{C183D7F6-B498-43B3-948B-1728B52AA6E4}">
                <adec:decorative xmlns:adec="http://schemas.microsoft.com/office/drawing/2017/decorative" val="1"/>
              </a:ext>
            </a:extLst>
          </p:cNvPr>
          <p:cNvCxnSpPr>
            <a:cxnSpLocks/>
          </p:cNvCxnSpPr>
          <p:nvPr/>
        </p:nvCxnSpPr>
        <p:spPr>
          <a:xfrm>
            <a:off x="8905174" y="5029260"/>
            <a:ext cx="1920240" cy="0"/>
          </a:xfrm>
          <a:prstGeom prst="line">
            <a:avLst/>
          </a:prstGeom>
          <a:noFill/>
          <a:ln w="57150" cap="rnd" cmpd="sng" algn="ctr">
            <a:solidFill>
              <a:srgbClr val="EDCCFA"/>
            </a:solidFill>
            <a:prstDash val="solid"/>
            <a:headEnd type="none" w="lg" len="med"/>
            <a:tailEnd type="none" w="lg" len="med"/>
          </a:ln>
          <a:effectLst/>
        </p:spPr>
      </p:cxnSp>
      <p:sp>
        <p:nvSpPr>
          <p:cNvPr id="77" name="Freeform: Shape 76">
            <a:extLst>
              <a:ext uri="{FF2B5EF4-FFF2-40B4-BE49-F238E27FC236}">
                <a16:creationId xmlns:a16="http://schemas.microsoft.com/office/drawing/2014/main" id="{9A7704B6-AD8D-2387-487F-3719CE2495AD}"/>
              </a:ext>
              <a:ext uri="{C183D7F6-B498-43B3-948B-1728B52AA6E4}">
                <adec:decorative xmlns:adec="http://schemas.microsoft.com/office/drawing/2017/decorative" val="1"/>
              </a:ext>
            </a:extLst>
          </p:cNvPr>
          <p:cNvSpPr>
            <a:spLocks noChangeAspect="1"/>
          </p:cNvSpPr>
          <p:nvPr/>
        </p:nvSpPr>
        <p:spPr bwMode="auto">
          <a:xfrm>
            <a:off x="8126632" y="2380295"/>
            <a:ext cx="3477325" cy="2714625"/>
          </a:xfrm>
          <a:custGeom>
            <a:avLst/>
            <a:gdLst>
              <a:gd name="connsiteX0" fmla="*/ 129752 w 5343448"/>
              <a:gd name="connsiteY0" fmla="*/ 0 h 3246107"/>
              <a:gd name="connsiteX1" fmla="*/ 5213697 w 5343448"/>
              <a:gd name="connsiteY1" fmla="*/ 0 h 3246107"/>
              <a:gd name="connsiteX2" fmla="*/ 5333252 w 5343448"/>
              <a:gd name="connsiteY2" fmla="*/ 79246 h 3246107"/>
              <a:gd name="connsiteX3" fmla="*/ 5343448 w 5343448"/>
              <a:gd name="connsiteY3" fmla="*/ 129747 h 3246107"/>
              <a:gd name="connsiteX4" fmla="*/ 5343448 w 5343448"/>
              <a:gd name="connsiteY4" fmla="*/ 2517005 h 3246107"/>
              <a:gd name="connsiteX5" fmla="*/ 5343448 w 5343448"/>
              <a:gd name="connsiteY5" fmla="*/ 2920736 h 3246107"/>
              <a:gd name="connsiteX6" fmla="*/ 5343448 w 5343448"/>
              <a:gd name="connsiteY6" fmla="*/ 3090345 h 3246107"/>
              <a:gd name="connsiteX7" fmla="*/ 5187686 w 5343448"/>
              <a:gd name="connsiteY7" fmla="*/ 3246107 h 3246107"/>
              <a:gd name="connsiteX8" fmla="*/ 4949562 w 5343448"/>
              <a:gd name="connsiteY8" fmla="*/ 3246107 h 3246107"/>
              <a:gd name="connsiteX9" fmla="*/ 4475817 w 5343448"/>
              <a:gd name="connsiteY9" fmla="*/ 3246107 h 3246107"/>
              <a:gd name="connsiteX10" fmla="*/ 4391988 w 5343448"/>
              <a:gd name="connsiteY10" fmla="*/ 3246107 h 3246107"/>
              <a:gd name="connsiteX11" fmla="*/ 4318374 w 5343448"/>
              <a:gd name="connsiteY11" fmla="*/ 3197311 h 3246107"/>
              <a:gd name="connsiteX12" fmla="*/ 4314839 w 5343448"/>
              <a:gd name="connsiteY12" fmla="*/ 3179805 h 3246107"/>
              <a:gd name="connsiteX13" fmla="*/ 4312095 w 5343448"/>
              <a:gd name="connsiteY13" fmla="*/ 3179805 h 3246107"/>
              <a:gd name="connsiteX14" fmla="*/ 4312095 w 5343448"/>
              <a:gd name="connsiteY14" fmla="*/ 3166214 h 3246107"/>
              <a:gd name="connsiteX15" fmla="*/ 4232203 w 5343448"/>
              <a:gd name="connsiteY15" fmla="*/ 3086322 h 3246107"/>
              <a:gd name="connsiteX16" fmla="*/ 1111246 w 5343448"/>
              <a:gd name="connsiteY16" fmla="*/ 3086323 h 3246107"/>
              <a:gd name="connsiteX17" fmla="*/ 1037633 w 5343448"/>
              <a:gd name="connsiteY17" fmla="*/ 3135118 h 3246107"/>
              <a:gd name="connsiteX18" fmla="*/ 1031355 w 5343448"/>
              <a:gd name="connsiteY18" fmla="*/ 3166208 h 3246107"/>
              <a:gd name="connsiteX19" fmla="*/ 1031355 w 5343448"/>
              <a:gd name="connsiteY19" fmla="*/ 3166214 h 3246107"/>
              <a:gd name="connsiteX20" fmla="*/ 1031354 w 5343448"/>
              <a:gd name="connsiteY20" fmla="*/ 3166220 h 3246107"/>
              <a:gd name="connsiteX21" fmla="*/ 1031354 w 5343448"/>
              <a:gd name="connsiteY21" fmla="*/ 3179805 h 3246107"/>
              <a:gd name="connsiteX22" fmla="*/ 1028611 w 5343448"/>
              <a:gd name="connsiteY22" fmla="*/ 3179805 h 3246107"/>
              <a:gd name="connsiteX23" fmla="*/ 1025076 w 5343448"/>
              <a:gd name="connsiteY23" fmla="*/ 3197311 h 3246107"/>
              <a:gd name="connsiteX24" fmla="*/ 951462 w 5343448"/>
              <a:gd name="connsiteY24" fmla="*/ 3246107 h 3246107"/>
              <a:gd name="connsiteX25" fmla="*/ 867632 w 5343448"/>
              <a:gd name="connsiteY25" fmla="*/ 3246107 h 3246107"/>
              <a:gd name="connsiteX26" fmla="*/ 393888 w 5343448"/>
              <a:gd name="connsiteY26" fmla="*/ 3246107 h 3246107"/>
              <a:gd name="connsiteX27" fmla="*/ 155761 w 5343448"/>
              <a:gd name="connsiteY27" fmla="*/ 3246107 h 3246107"/>
              <a:gd name="connsiteX28" fmla="*/ 12240 w 5343448"/>
              <a:gd name="connsiteY28" fmla="*/ 3150974 h 3246107"/>
              <a:gd name="connsiteX29" fmla="*/ 0 w 5343448"/>
              <a:gd name="connsiteY29" fmla="*/ 3090350 h 3246107"/>
              <a:gd name="connsiteX30" fmla="*/ 0 w 5343448"/>
              <a:gd name="connsiteY30" fmla="*/ 129752 h 3246107"/>
              <a:gd name="connsiteX31" fmla="*/ 129752 w 5343448"/>
              <a:gd name="connsiteY31" fmla="*/ 0 h 324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3448" h="3246107">
                <a:moveTo>
                  <a:pt x="129752" y="0"/>
                </a:moveTo>
                <a:lnTo>
                  <a:pt x="5213697" y="0"/>
                </a:lnTo>
                <a:cubicBezTo>
                  <a:pt x="5267442" y="0"/>
                  <a:pt x="5313555" y="32677"/>
                  <a:pt x="5333252" y="79246"/>
                </a:cubicBezTo>
                <a:lnTo>
                  <a:pt x="5343448" y="129747"/>
                </a:lnTo>
                <a:lnTo>
                  <a:pt x="5343448" y="2517005"/>
                </a:lnTo>
                <a:lnTo>
                  <a:pt x="5343448" y="2920736"/>
                </a:lnTo>
                <a:lnTo>
                  <a:pt x="5343448" y="3090345"/>
                </a:lnTo>
                <a:cubicBezTo>
                  <a:pt x="5343448" y="3176369"/>
                  <a:pt x="5273710" y="3246107"/>
                  <a:pt x="5187686" y="3246107"/>
                </a:cubicBezTo>
                <a:lnTo>
                  <a:pt x="4949562" y="3246107"/>
                </a:lnTo>
                <a:lnTo>
                  <a:pt x="4475817" y="3246107"/>
                </a:lnTo>
                <a:lnTo>
                  <a:pt x="4391988" y="3246107"/>
                </a:lnTo>
                <a:cubicBezTo>
                  <a:pt x="4358895" y="3246107"/>
                  <a:pt x="4330502" y="3225987"/>
                  <a:pt x="4318374" y="3197311"/>
                </a:cubicBezTo>
                <a:lnTo>
                  <a:pt x="4314839" y="3179805"/>
                </a:lnTo>
                <a:lnTo>
                  <a:pt x="4312095" y="3179805"/>
                </a:lnTo>
                <a:lnTo>
                  <a:pt x="4312095" y="3166214"/>
                </a:lnTo>
                <a:cubicBezTo>
                  <a:pt x="4312095" y="3122091"/>
                  <a:pt x="4276325" y="3086322"/>
                  <a:pt x="4232203" y="3086322"/>
                </a:cubicBezTo>
                <a:lnTo>
                  <a:pt x="1111246" y="3086323"/>
                </a:lnTo>
                <a:cubicBezTo>
                  <a:pt x="1078153" y="3086323"/>
                  <a:pt x="1049761" y="3106443"/>
                  <a:pt x="1037633" y="3135118"/>
                </a:cubicBezTo>
                <a:lnTo>
                  <a:pt x="1031355" y="3166208"/>
                </a:lnTo>
                <a:lnTo>
                  <a:pt x="1031355" y="3166214"/>
                </a:lnTo>
                <a:lnTo>
                  <a:pt x="1031354" y="3166220"/>
                </a:lnTo>
                <a:lnTo>
                  <a:pt x="1031354" y="3179805"/>
                </a:lnTo>
                <a:lnTo>
                  <a:pt x="1028611" y="3179805"/>
                </a:lnTo>
                <a:lnTo>
                  <a:pt x="1025076" y="3197311"/>
                </a:lnTo>
                <a:cubicBezTo>
                  <a:pt x="1012948" y="3225987"/>
                  <a:pt x="984555" y="3246107"/>
                  <a:pt x="951462" y="3246107"/>
                </a:cubicBezTo>
                <a:lnTo>
                  <a:pt x="867632" y="3246107"/>
                </a:lnTo>
                <a:lnTo>
                  <a:pt x="393888" y="3246107"/>
                </a:lnTo>
                <a:lnTo>
                  <a:pt x="155761" y="3246107"/>
                </a:lnTo>
                <a:cubicBezTo>
                  <a:pt x="91243" y="3246107"/>
                  <a:pt x="35886" y="3206879"/>
                  <a:pt x="12240" y="3150974"/>
                </a:cubicBezTo>
                <a:lnTo>
                  <a:pt x="0" y="3090350"/>
                </a:lnTo>
                <a:lnTo>
                  <a:pt x="0" y="129752"/>
                </a:lnTo>
                <a:cubicBezTo>
                  <a:pt x="0" y="58092"/>
                  <a:pt x="58092" y="0"/>
                  <a:pt x="129752" y="0"/>
                </a:cubicBezTo>
                <a:close/>
              </a:path>
            </a:pathLst>
          </a:cu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Sans Display"/>
              <a:ea typeface="+mn-ea"/>
              <a:cs typeface="+mn-cs"/>
            </a:endParaRPr>
          </a:p>
        </p:txBody>
      </p:sp>
      <p:cxnSp>
        <p:nvCxnSpPr>
          <p:cNvPr id="78" name="Straight Connector 77">
            <a:extLst>
              <a:ext uri="{FF2B5EF4-FFF2-40B4-BE49-F238E27FC236}">
                <a16:creationId xmlns:a16="http://schemas.microsoft.com/office/drawing/2014/main" id="{7A443677-FD60-D8BE-CD45-FAAB93821E5D}"/>
              </a:ext>
              <a:ext uri="{C183D7F6-B498-43B3-948B-1728B52AA6E4}">
                <adec:decorative xmlns:adec="http://schemas.microsoft.com/office/drawing/2017/decorative" val="1"/>
              </a:ext>
            </a:extLst>
          </p:cNvPr>
          <p:cNvCxnSpPr>
            <a:cxnSpLocks/>
          </p:cNvCxnSpPr>
          <p:nvPr/>
        </p:nvCxnSpPr>
        <p:spPr>
          <a:xfrm>
            <a:off x="5134576" y="5029260"/>
            <a:ext cx="1920240" cy="0"/>
          </a:xfrm>
          <a:prstGeom prst="line">
            <a:avLst/>
          </a:prstGeom>
          <a:noFill/>
          <a:ln w="57150" cap="rnd" cmpd="sng" algn="ctr">
            <a:solidFill>
              <a:srgbClr val="9BA6FF"/>
            </a:solidFill>
            <a:prstDash val="solid"/>
            <a:headEnd type="none" w="lg" len="med"/>
            <a:tailEnd type="none" w="lg" len="med"/>
          </a:ln>
          <a:effectLst/>
        </p:spPr>
      </p:cxnSp>
      <p:sp>
        <p:nvSpPr>
          <p:cNvPr id="79" name="Freeform: Shape 78">
            <a:extLst>
              <a:ext uri="{FF2B5EF4-FFF2-40B4-BE49-F238E27FC236}">
                <a16:creationId xmlns:a16="http://schemas.microsoft.com/office/drawing/2014/main" id="{F6C51E81-F163-07CC-8009-0096F32EC577}"/>
              </a:ext>
              <a:ext uri="{C183D7F6-B498-43B3-948B-1728B52AA6E4}">
                <adec:decorative xmlns:adec="http://schemas.microsoft.com/office/drawing/2017/decorative" val="1"/>
              </a:ext>
            </a:extLst>
          </p:cNvPr>
          <p:cNvSpPr>
            <a:spLocks noChangeAspect="1"/>
          </p:cNvSpPr>
          <p:nvPr/>
        </p:nvSpPr>
        <p:spPr bwMode="auto">
          <a:xfrm>
            <a:off x="4356034" y="2401561"/>
            <a:ext cx="3477325" cy="2693359"/>
          </a:xfrm>
          <a:custGeom>
            <a:avLst/>
            <a:gdLst>
              <a:gd name="connsiteX0" fmla="*/ 129752 w 5343448"/>
              <a:gd name="connsiteY0" fmla="*/ 0 h 3246107"/>
              <a:gd name="connsiteX1" fmla="*/ 5213697 w 5343448"/>
              <a:gd name="connsiteY1" fmla="*/ 0 h 3246107"/>
              <a:gd name="connsiteX2" fmla="*/ 5333252 w 5343448"/>
              <a:gd name="connsiteY2" fmla="*/ 79246 h 3246107"/>
              <a:gd name="connsiteX3" fmla="*/ 5343448 w 5343448"/>
              <a:gd name="connsiteY3" fmla="*/ 129747 h 3246107"/>
              <a:gd name="connsiteX4" fmla="*/ 5343448 w 5343448"/>
              <a:gd name="connsiteY4" fmla="*/ 2517005 h 3246107"/>
              <a:gd name="connsiteX5" fmla="*/ 5343448 w 5343448"/>
              <a:gd name="connsiteY5" fmla="*/ 2920736 h 3246107"/>
              <a:gd name="connsiteX6" fmla="*/ 5343448 w 5343448"/>
              <a:gd name="connsiteY6" fmla="*/ 3090345 h 3246107"/>
              <a:gd name="connsiteX7" fmla="*/ 5187686 w 5343448"/>
              <a:gd name="connsiteY7" fmla="*/ 3246107 h 3246107"/>
              <a:gd name="connsiteX8" fmla="*/ 4949562 w 5343448"/>
              <a:gd name="connsiteY8" fmla="*/ 3246107 h 3246107"/>
              <a:gd name="connsiteX9" fmla="*/ 4475817 w 5343448"/>
              <a:gd name="connsiteY9" fmla="*/ 3246107 h 3246107"/>
              <a:gd name="connsiteX10" fmla="*/ 4391988 w 5343448"/>
              <a:gd name="connsiteY10" fmla="*/ 3246107 h 3246107"/>
              <a:gd name="connsiteX11" fmla="*/ 4318374 w 5343448"/>
              <a:gd name="connsiteY11" fmla="*/ 3197311 h 3246107"/>
              <a:gd name="connsiteX12" fmla="*/ 4314839 w 5343448"/>
              <a:gd name="connsiteY12" fmla="*/ 3179805 h 3246107"/>
              <a:gd name="connsiteX13" fmla="*/ 4312095 w 5343448"/>
              <a:gd name="connsiteY13" fmla="*/ 3179805 h 3246107"/>
              <a:gd name="connsiteX14" fmla="*/ 4312095 w 5343448"/>
              <a:gd name="connsiteY14" fmla="*/ 3166214 h 3246107"/>
              <a:gd name="connsiteX15" fmla="*/ 4232203 w 5343448"/>
              <a:gd name="connsiteY15" fmla="*/ 3086322 h 3246107"/>
              <a:gd name="connsiteX16" fmla="*/ 1111246 w 5343448"/>
              <a:gd name="connsiteY16" fmla="*/ 3086323 h 3246107"/>
              <a:gd name="connsiteX17" fmla="*/ 1037633 w 5343448"/>
              <a:gd name="connsiteY17" fmla="*/ 3135118 h 3246107"/>
              <a:gd name="connsiteX18" fmla="*/ 1031355 w 5343448"/>
              <a:gd name="connsiteY18" fmla="*/ 3166208 h 3246107"/>
              <a:gd name="connsiteX19" fmla="*/ 1031355 w 5343448"/>
              <a:gd name="connsiteY19" fmla="*/ 3166214 h 3246107"/>
              <a:gd name="connsiteX20" fmla="*/ 1031354 w 5343448"/>
              <a:gd name="connsiteY20" fmla="*/ 3166220 h 3246107"/>
              <a:gd name="connsiteX21" fmla="*/ 1031354 w 5343448"/>
              <a:gd name="connsiteY21" fmla="*/ 3179805 h 3246107"/>
              <a:gd name="connsiteX22" fmla="*/ 1028611 w 5343448"/>
              <a:gd name="connsiteY22" fmla="*/ 3179805 h 3246107"/>
              <a:gd name="connsiteX23" fmla="*/ 1025076 w 5343448"/>
              <a:gd name="connsiteY23" fmla="*/ 3197311 h 3246107"/>
              <a:gd name="connsiteX24" fmla="*/ 951462 w 5343448"/>
              <a:gd name="connsiteY24" fmla="*/ 3246107 h 3246107"/>
              <a:gd name="connsiteX25" fmla="*/ 867632 w 5343448"/>
              <a:gd name="connsiteY25" fmla="*/ 3246107 h 3246107"/>
              <a:gd name="connsiteX26" fmla="*/ 393888 w 5343448"/>
              <a:gd name="connsiteY26" fmla="*/ 3246107 h 3246107"/>
              <a:gd name="connsiteX27" fmla="*/ 155761 w 5343448"/>
              <a:gd name="connsiteY27" fmla="*/ 3246107 h 3246107"/>
              <a:gd name="connsiteX28" fmla="*/ 12240 w 5343448"/>
              <a:gd name="connsiteY28" fmla="*/ 3150974 h 3246107"/>
              <a:gd name="connsiteX29" fmla="*/ 0 w 5343448"/>
              <a:gd name="connsiteY29" fmla="*/ 3090350 h 3246107"/>
              <a:gd name="connsiteX30" fmla="*/ 0 w 5343448"/>
              <a:gd name="connsiteY30" fmla="*/ 129752 h 3246107"/>
              <a:gd name="connsiteX31" fmla="*/ 129752 w 5343448"/>
              <a:gd name="connsiteY31" fmla="*/ 0 h 324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3448" h="3246107">
                <a:moveTo>
                  <a:pt x="129752" y="0"/>
                </a:moveTo>
                <a:lnTo>
                  <a:pt x="5213697" y="0"/>
                </a:lnTo>
                <a:cubicBezTo>
                  <a:pt x="5267442" y="0"/>
                  <a:pt x="5313555" y="32677"/>
                  <a:pt x="5333252" y="79246"/>
                </a:cubicBezTo>
                <a:lnTo>
                  <a:pt x="5343448" y="129747"/>
                </a:lnTo>
                <a:lnTo>
                  <a:pt x="5343448" y="2517005"/>
                </a:lnTo>
                <a:lnTo>
                  <a:pt x="5343448" y="2920736"/>
                </a:lnTo>
                <a:lnTo>
                  <a:pt x="5343448" y="3090345"/>
                </a:lnTo>
                <a:cubicBezTo>
                  <a:pt x="5343448" y="3176369"/>
                  <a:pt x="5273710" y="3246107"/>
                  <a:pt x="5187686" y="3246107"/>
                </a:cubicBezTo>
                <a:lnTo>
                  <a:pt x="4949562" y="3246107"/>
                </a:lnTo>
                <a:lnTo>
                  <a:pt x="4475817" y="3246107"/>
                </a:lnTo>
                <a:lnTo>
                  <a:pt x="4391988" y="3246107"/>
                </a:lnTo>
                <a:cubicBezTo>
                  <a:pt x="4358895" y="3246107"/>
                  <a:pt x="4330502" y="3225987"/>
                  <a:pt x="4318374" y="3197311"/>
                </a:cubicBezTo>
                <a:lnTo>
                  <a:pt x="4314839" y="3179805"/>
                </a:lnTo>
                <a:lnTo>
                  <a:pt x="4312095" y="3179805"/>
                </a:lnTo>
                <a:lnTo>
                  <a:pt x="4312095" y="3166214"/>
                </a:lnTo>
                <a:cubicBezTo>
                  <a:pt x="4312095" y="3122091"/>
                  <a:pt x="4276325" y="3086322"/>
                  <a:pt x="4232203" y="3086322"/>
                </a:cubicBezTo>
                <a:lnTo>
                  <a:pt x="1111246" y="3086323"/>
                </a:lnTo>
                <a:cubicBezTo>
                  <a:pt x="1078153" y="3086323"/>
                  <a:pt x="1049761" y="3106443"/>
                  <a:pt x="1037633" y="3135118"/>
                </a:cubicBezTo>
                <a:lnTo>
                  <a:pt x="1031355" y="3166208"/>
                </a:lnTo>
                <a:lnTo>
                  <a:pt x="1031355" y="3166214"/>
                </a:lnTo>
                <a:lnTo>
                  <a:pt x="1031354" y="3166220"/>
                </a:lnTo>
                <a:lnTo>
                  <a:pt x="1031354" y="3179805"/>
                </a:lnTo>
                <a:lnTo>
                  <a:pt x="1028611" y="3179805"/>
                </a:lnTo>
                <a:lnTo>
                  <a:pt x="1025076" y="3197311"/>
                </a:lnTo>
                <a:cubicBezTo>
                  <a:pt x="1012948" y="3225987"/>
                  <a:pt x="984555" y="3246107"/>
                  <a:pt x="951462" y="3246107"/>
                </a:cubicBezTo>
                <a:lnTo>
                  <a:pt x="867632" y="3246107"/>
                </a:lnTo>
                <a:lnTo>
                  <a:pt x="393888" y="3246107"/>
                </a:lnTo>
                <a:lnTo>
                  <a:pt x="155761" y="3246107"/>
                </a:lnTo>
                <a:cubicBezTo>
                  <a:pt x="91243" y="3246107"/>
                  <a:pt x="35886" y="3206879"/>
                  <a:pt x="12240" y="3150974"/>
                </a:cubicBezTo>
                <a:lnTo>
                  <a:pt x="0" y="3090350"/>
                </a:lnTo>
                <a:lnTo>
                  <a:pt x="0" y="129752"/>
                </a:lnTo>
                <a:cubicBezTo>
                  <a:pt x="0" y="58092"/>
                  <a:pt x="58092" y="0"/>
                  <a:pt x="129752" y="0"/>
                </a:cubicBezTo>
                <a:close/>
              </a:path>
            </a:pathLst>
          </a:cu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Sans Display"/>
              <a:ea typeface="+mn-ea"/>
              <a:cs typeface="+mn-cs"/>
            </a:endParaRPr>
          </a:p>
        </p:txBody>
      </p:sp>
      <p:sp>
        <p:nvSpPr>
          <p:cNvPr id="80" name="Rectangle: Rounded Corners 79">
            <a:extLst>
              <a:ext uri="{FF2B5EF4-FFF2-40B4-BE49-F238E27FC236}">
                <a16:creationId xmlns:a16="http://schemas.microsoft.com/office/drawing/2014/main" id="{CFAA4A99-B7F1-030F-1C4D-5F013E9ED2B2}"/>
              </a:ext>
              <a:ext uri="{C183D7F6-B498-43B3-948B-1728B52AA6E4}">
                <adec:decorative xmlns:adec="http://schemas.microsoft.com/office/drawing/2017/decorative" val="1"/>
              </a:ext>
            </a:extLst>
          </p:cNvPr>
          <p:cNvSpPr>
            <a:spLocks/>
          </p:cNvSpPr>
          <p:nvPr/>
        </p:nvSpPr>
        <p:spPr bwMode="auto">
          <a:xfrm>
            <a:off x="585437" y="5347466"/>
            <a:ext cx="11021125" cy="635234"/>
          </a:xfrm>
          <a:prstGeom prst="roundRect">
            <a:avLst>
              <a:gd name="adj" fmla="val 50000"/>
            </a:avLst>
          </a:pr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GB" sz="1600" b="0" i="0" u="none" strike="noStrike" kern="0" cap="none" spc="0" normalizeH="0" baseline="0" noProof="0" err="1">
              <a:ln>
                <a:noFill/>
              </a:ln>
              <a:solidFill>
                <a:srgbClr val="000000"/>
              </a:solidFill>
              <a:effectLst/>
              <a:uLnTx/>
              <a:uFillTx/>
              <a:latin typeface="Segoe Sans Display"/>
              <a:ea typeface="+mn-ea"/>
              <a:cs typeface="+mn-cs"/>
            </a:endParaRPr>
          </a:p>
        </p:txBody>
      </p:sp>
      <p:sp>
        <p:nvSpPr>
          <p:cNvPr id="81" name="Rectangle: Rounded Corners 80">
            <a:extLst>
              <a:ext uri="{FF2B5EF4-FFF2-40B4-BE49-F238E27FC236}">
                <a16:creationId xmlns:a16="http://schemas.microsoft.com/office/drawing/2014/main" id="{F91447E0-8CF3-5A39-713F-74821763868B}"/>
              </a:ext>
              <a:ext uri="{C183D7F6-B498-43B3-948B-1728B52AA6E4}">
                <adec:decorative xmlns:adec="http://schemas.microsoft.com/office/drawing/2017/decorative" val="1"/>
              </a:ext>
            </a:extLst>
          </p:cNvPr>
          <p:cNvSpPr>
            <a:spLocks/>
          </p:cNvSpPr>
          <p:nvPr/>
        </p:nvSpPr>
        <p:spPr bwMode="auto">
          <a:xfrm>
            <a:off x="663225" y="5427660"/>
            <a:ext cx="10854624" cy="474846"/>
          </a:xfrm>
          <a:prstGeom prst="roundRect">
            <a:avLst>
              <a:gd name="adj" fmla="val 50000"/>
            </a:avLst>
          </a:prstGeom>
          <a:solidFill>
            <a:srgbClr val="FFFFFF">
              <a:lumMod val="95000"/>
            </a:srgbClr>
          </a:solidFill>
          <a:ln w="12700" cap="flat" cmpd="sng" algn="ctr">
            <a:noFill/>
            <a:prstDash val="solid"/>
            <a:headEnd type="none" w="med" len="med"/>
            <a:tailEnd type="none" w="med" len="med"/>
          </a:ln>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GB" sz="1600" b="0" i="0" u="none" strike="noStrike" kern="0" cap="none" spc="0" normalizeH="0" baseline="0" noProof="0" err="1">
              <a:ln>
                <a:noFill/>
              </a:ln>
              <a:solidFill>
                <a:srgbClr val="000000"/>
              </a:solidFill>
              <a:effectLst/>
              <a:uLnTx/>
              <a:uFillTx/>
              <a:latin typeface="Segoe Sans Display"/>
              <a:ea typeface="+mn-ea"/>
              <a:cs typeface="+mn-cs"/>
            </a:endParaRPr>
          </a:p>
        </p:txBody>
      </p:sp>
      <p:sp>
        <p:nvSpPr>
          <p:cNvPr id="82" name="Rectangle: Top Corners Rounded 81">
            <a:extLst>
              <a:ext uri="{FF2B5EF4-FFF2-40B4-BE49-F238E27FC236}">
                <a16:creationId xmlns:a16="http://schemas.microsoft.com/office/drawing/2014/main" id="{7BB8A6A4-8880-A38D-A27A-7EB9C4338065}"/>
              </a:ext>
              <a:ext uri="{C183D7F6-B498-43B3-948B-1728B52AA6E4}">
                <adec:decorative xmlns:adec="http://schemas.microsoft.com/office/drawing/2017/decorative" val="0"/>
              </a:ext>
            </a:extLst>
          </p:cNvPr>
          <p:cNvSpPr>
            <a:spLocks/>
          </p:cNvSpPr>
          <p:nvPr/>
        </p:nvSpPr>
        <p:spPr bwMode="auto">
          <a:xfrm>
            <a:off x="1020696" y="1893885"/>
            <a:ext cx="2606806" cy="486410"/>
          </a:xfrm>
          <a:prstGeom prst="round2SameRect">
            <a:avLst>
              <a:gd name="adj1" fmla="val 14764"/>
              <a:gd name="adj2" fmla="val 0"/>
            </a:avLst>
          </a:prstGeom>
          <a:solidFill>
            <a:srgbClr val="419DF0"/>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Sans Display Semibold"/>
                <a:ea typeface="+mn-ea"/>
                <a:cs typeface="+mn-cs"/>
              </a:rPr>
              <a:t>Data security</a:t>
            </a:r>
          </a:p>
        </p:txBody>
      </p:sp>
      <p:sp>
        <p:nvSpPr>
          <p:cNvPr id="83" name="Rectangle: Top Corners Rounded 82">
            <a:extLst>
              <a:ext uri="{FF2B5EF4-FFF2-40B4-BE49-F238E27FC236}">
                <a16:creationId xmlns:a16="http://schemas.microsoft.com/office/drawing/2014/main" id="{C4E8E426-10E6-5ACC-469D-51DEBF36F73D}"/>
              </a:ext>
            </a:extLst>
          </p:cNvPr>
          <p:cNvSpPr/>
          <p:nvPr/>
        </p:nvSpPr>
        <p:spPr bwMode="auto">
          <a:xfrm>
            <a:off x="662432" y="2451892"/>
            <a:ext cx="3323336" cy="778668"/>
          </a:xfrm>
          <a:prstGeom prst="round2SameRect">
            <a:avLst>
              <a:gd name="adj1" fmla="val 8309"/>
              <a:gd name="adj2" fmla="val 0"/>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Dynamically secure data throughout its lifecycle</a:t>
            </a:r>
          </a:p>
        </p:txBody>
      </p:sp>
      <p:sp>
        <p:nvSpPr>
          <p:cNvPr id="84" name="Rectangle 83">
            <a:extLst>
              <a:ext uri="{FF2B5EF4-FFF2-40B4-BE49-F238E27FC236}">
                <a16:creationId xmlns:a16="http://schemas.microsoft.com/office/drawing/2014/main" id="{BC2D47F3-96E4-E23F-7A20-1A19BF131B8E}"/>
              </a:ext>
            </a:extLst>
          </p:cNvPr>
          <p:cNvSpPr/>
          <p:nvPr/>
        </p:nvSpPr>
        <p:spPr bwMode="auto">
          <a:xfrm>
            <a:off x="662432" y="3306760"/>
            <a:ext cx="3323336" cy="1619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Loss Prevention </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Insider Risk Management </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Information Protection</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Security Posture Management</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Security Investigations</a:t>
            </a:r>
          </a:p>
        </p:txBody>
      </p:sp>
      <p:sp>
        <p:nvSpPr>
          <p:cNvPr id="85" name="Rectangle 84">
            <a:extLst>
              <a:ext uri="{FF2B5EF4-FFF2-40B4-BE49-F238E27FC236}">
                <a16:creationId xmlns:a16="http://schemas.microsoft.com/office/drawing/2014/main" id="{7BFB8282-6744-149D-96B4-DF7AB1662203}"/>
              </a:ext>
              <a:ext uri="{C183D7F6-B498-43B3-948B-1728B52AA6E4}">
                <adec:decorative xmlns:adec="http://schemas.microsoft.com/office/drawing/2017/decorative" val="0"/>
              </a:ext>
            </a:extLst>
          </p:cNvPr>
          <p:cNvSpPr>
            <a:spLocks/>
          </p:cNvSpPr>
          <p:nvPr/>
        </p:nvSpPr>
        <p:spPr bwMode="auto">
          <a:xfrm>
            <a:off x="663225" y="5427659"/>
            <a:ext cx="3618208" cy="47484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mn-ea"/>
                <a:cs typeface="+mn-cs"/>
              </a:rPr>
              <a:t>Unstructured &amp; Structured data</a:t>
            </a:r>
          </a:p>
        </p:txBody>
      </p:sp>
      <p:sp>
        <p:nvSpPr>
          <p:cNvPr id="86" name="Rectangle: Top Corners Rounded 85">
            <a:extLst>
              <a:ext uri="{FF2B5EF4-FFF2-40B4-BE49-F238E27FC236}">
                <a16:creationId xmlns:a16="http://schemas.microsoft.com/office/drawing/2014/main" id="{C4E8287F-D94D-C337-11E2-17012A54042B}"/>
              </a:ext>
              <a:ext uri="{C183D7F6-B498-43B3-948B-1728B52AA6E4}">
                <adec:decorative xmlns:adec="http://schemas.microsoft.com/office/drawing/2017/decorative" val="0"/>
              </a:ext>
            </a:extLst>
          </p:cNvPr>
          <p:cNvSpPr>
            <a:spLocks/>
          </p:cNvSpPr>
          <p:nvPr/>
        </p:nvSpPr>
        <p:spPr bwMode="auto">
          <a:xfrm>
            <a:off x="4791293" y="1893885"/>
            <a:ext cx="2606806" cy="486410"/>
          </a:xfrm>
          <a:prstGeom prst="round2SameRect">
            <a:avLst>
              <a:gd name="adj1" fmla="val 14764"/>
              <a:gd name="adj2" fmla="val 0"/>
            </a:avLst>
          </a:prstGeom>
          <a:solidFill>
            <a:srgbClr val="9BA6FF"/>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Sans Display Semibold"/>
                <a:ea typeface="+mn-ea"/>
                <a:cs typeface="+mn-cs"/>
              </a:rPr>
              <a:t>Data governance</a:t>
            </a:r>
          </a:p>
        </p:txBody>
      </p:sp>
      <p:sp>
        <p:nvSpPr>
          <p:cNvPr id="87" name="Rectangle: Top Corners Rounded 86">
            <a:extLst>
              <a:ext uri="{FF2B5EF4-FFF2-40B4-BE49-F238E27FC236}">
                <a16:creationId xmlns:a16="http://schemas.microsoft.com/office/drawing/2014/main" id="{84B19106-3CFD-67F6-B4FA-6EA176CF9DD0}"/>
              </a:ext>
            </a:extLst>
          </p:cNvPr>
          <p:cNvSpPr/>
          <p:nvPr/>
        </p:nvSpPr>
        <p:spPr bwMode="auto">
          <a:xfrm>
            <a:off x="4433028" y="2451892"/>
            <a:ext cx="3323336" cy="778668"/>
          </a:xfrm>
          <a:prstGeom prst="round2SameRect">
            <a:avLst>
              <a:gd name="adj1" fmla="val 8309"/>
              <a:gd name="adj2" fmla="val 0"/>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Responsibly unlock value </a:t>
            </a:r>
            <a:b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b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creation from data</a:t>
            </a:r>
          </a:p>
        </p:txBody>
      </p:sp>
      <p:sp>
        <p:nvSpPr>
          <p:cNvPr id="88" name="Rectangle 87">
            <a:extLst>
              <a:ext uri="{FF2B5EF4-FFF2-40B4-BE49-F238E27FC236}">
                <a16:creationId xmlns:a16="http://schemas.microsoft.com/office/drawing/2014/main" id="{39CA5A79-44FE-2918-8003-64F6FFBDEA90}"/>
              </a:ext>
            </a:extLst>
          </p:cNvPr>
          <p:cNvSpPr/>
          <p:nvPr/>
        </p:nvSpPr>
        <p:spPr bwMode="auto">
          <a:xfrm>
            <a:off x="4433028" y="3306760"/>
            <a:ext cx="3323336" cy="1619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Discovery</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Quality</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Curation</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Estate Health</a:t>
            </a:r>
          </a:p>
        </p:txBody>
      </p:sp>
      <p:sp>
        <p:nvSpPr>
          <p:cNvPr id="89" name="Rectangle 88">
            <a:extLst>
              <a:ext uri="{FF2B5EF4-FFF2-40B4-BE49-F238E27FC236}">
                <a16:creationId xmlns:a16="http://schemas.microsoft.com/office/drawing/2014/main" id="{FC867403-D7E8-A1B5-BB79-493B12921C26}"/>
              </a:ext>
              <a:ext uri="{C183D7F6-B498-43B3-948B-1728B52AA6E4}">
                <adec:decorative xmlns:adec="http://schemas.microsoft.com/office/drawing/2017/decorative" val="0"/>
              </a:ext>
            </a:extLst>
          </p:cNvPr>
          <p:cNvSpPr>
            <a:spLocks/>
          </p:cNvSpPr>
          <p:nvPr/>
        </p:nvSpPr>
        <p:spPr bwMode="auto">
          <a:xfrm>
            <a:off x="4281433" y="5427660"/>
            <a:ext cx="3618208" cy="474846"/>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mn-ea"/>
                <a:cs typeface="+mn-cs"/>
              </a:rPr>
              <a:t>Traditional and AI generated data</a:t>
            </a:r>
          </a:p>
        </p:txBody>
      </p:sp>
      <p:sp>
        <p:nvSpPr>
          <p:cNvPr id="90" name="Rectangle: Top Corners Rounded 89">
            <a:extLst>
              <a:ext uri="{FF2B5EF4-FFF2-40B4-BE49-F238E27FC236}">
                <a16:creationId xmlns:a16="http://schemas.microsoft.com/office/drawing/2014/main" id="{39E8179C-6597-A952-FE78-394382A1CFAD}"/>
              </a:ext>
              <a:ext uri="{C183D7F6-B498-43B3-948B-1728B52AA6E4}">
                <adec:decorative xmlns:adec="http://schemas.microsoft.com/office/drawing/2017/decorative" val="0"/>
              </a:ext>
            </a:extLst>
          </p:cNvPr>
          <p:cNvSpPr>
            <a:spLocks/>
          </p:cNvSpPr>
          <p:nvPr/>
        </p:nvSpPr>
        <p:spPr bwMode="auto">
          <a:xfrm>
            <a:off x="8561891" y="1893885"/>
            <a:ext cx="2606806" cy="486410"/>
          </a:xfrm>
          <a:prstGeom prst="round2SameRect">
            <a:avLst>
              <a:gd name="adj1" fmla="val 14764"/>
              <a:gd name="adj2" fmla="val 0"/>
            </a:avLst>
          </a:prstGeom>
          <a:solidFill>
            <a:srgbClr val="EDCCFA"/>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Sans Display Semibold"/>
                <a:ea typeface="+mn-ea"/>
                <a:cs typeface="+mn-cs"/>
              </a:rPr>
              <a:t>Data compliance</a:t>
            </a:r>
          </a:p>
        </p:txBody>
      </p:sp>
      <p:sp>
        <p:nvSpPr>
          <p:cNvPr id="91" name="Rectangle: Top Corners Rounded 90">
            <a:extLst>
              <a:ext uri="{FF2B5EF4-FFF2-40B4-BE49-F238E27FC236}">
                <a16:creationId xmlns:a16="http://schemas.microsoft.com/office/drawing/2014/main" id="{570169C4-DDFE-9873-7DC5-416A38C13C1C}"/>
              </a:ext>
            </a:extLst>
          </p:cNvPr>
          <p:cNvSpPr/>
          <p:nvPr/>
        </p:nvSpPr>
        <p:spPr bwMode="auto">
          <a:xfrm>
            <a:off x="8203626" y="2451892"/>
            <a:ext cx="3323336" cy="778668"/>
          </a:xfrm>
          <a:prstGeom prst="round2SameRect">
            <a:avLst>
              <a:gd name="adj1" fmla="val 8309"/>
              <a:gd name="adj2" fmla="val 0"/>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Manage critical risks and </a:t>
            </a:r>
            <a:b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b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regulatory requirements</a:t>
            </a:r>
          </a:p>
        </p:txBody>
      </p:sp>
      <p:sp>
        <p:nvSpPr>
          <p:cNvPr id="92" name="Rectangle 91">
            <a:extLst>
              <a:ext uri="{FF2B5EF4-FFF2-40B4-BE49-F238E27FC236}">
                <a16:creationId xmlns:a16="http://schemas.microsoft.com/office/drawing/2014/main" id="{8D55C83E-4B45-DCE9-6166-0A4F6DF62C15}"/>
              </a:ext>
            </a:extLst>
          </p:cNvPr>
          <p:cNvSpPr/>
          <p:nvPr/>
        </p:nvSpPr>
        <p:spPr bwMode="auto">
          <a:xfrm>
            <a:off x="8203626" y="3306760"/>
            <a:ext cx="3323336" cy="1619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Compliance Manager</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eDiscovery and Audit</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Communication Compliance</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Lifecycle &amp; Records Management </a:t>
            </a:r>
          </a:p>
        </p:txBody>
      </p:sp>
      <p:sp>
        <p:nvSpPr>
          <p:cNvPr id="93" name="Rectangle 92">
            <a:extLst>
              <a:ext uri="{FF2B5EF4-FFF2-40B4-BE49-F238E27FC236}">
                <a16:creationId xmlns:a16="http://schemas.microsoft.com/office/drawing/2014/main" id="{803AC1BA-0175-1716-9130-2AFD2D4271ED}"/>
              </a:ext>
              <a:ext uri="{C183D7F6-B498-43B3-948B-1728B52AA6E4}">
                <adec:decorative xmlns:adec="http://schemas.microsoft.com/office/drawing/2017/decorative" val="0"/>
              </a:ext>
            </a:extLst>
          </p:cNvPr>
          <p:cNvSpPr>
            <a:spLocks/>
          </p:cNvSpPr>
          <p:nvPr/>
        </p:nvSpPr>
        <p:spPr bwMode="auto">
          <a:xfrm>
            <a:off x="7899641" y="5427659"/>
            <a:ext cx="3618208" cy="47484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mn-ea"/>
                <a:cs typeface="+mn-cs"/>
              </a:rPr>
              <a:t>Microsoft 365 and Multi-cloud</a:t>
            </a:r>
          </a:p>
        </p:txBody>
      </p:sp>
      <p:sp>
        <p:nvSpPr>
          <p:cNvPr id="94" name="Right Bracket 93" descr="A bracket enclosing Data Security, Data governance and Data compliance labelled">
            <a:extLst>
              <a:ext uri="{FF2B5EF4-FFF2-40B4-BE49-F238E27FC236}">
                <a16:creationId xmlns:a16="http://schemas.microsoft.com/office/drawing/2014/main" id="{C5630D9B-480E-D999-8CBB-26AD39A03BFF}"/>
              </a:ext>
              <a:ext uri="{C183D7F6-B498-43B3-948B-1728B52AA6E4}">
                <adec:decorative xmlns:adec="http://schemas.microsoft.com/office/drawing/2017/decorative" val="0"/>
              </a:ext>
            </a:extLst>
          </p:cNvPr>
          <p:cNvSpPr>
            <a:spLocks/>
          </p:cNvSpPr>
          <p:nvPr/>
        </p:nvSpPr>
        <p:spPr>
          <a:xfrm rot="5400000">
            <a:off x="6019142" y="945163"/>
            <a:ext cx="153715" cy="11021125"/>
          </a:xfrm>
          <a:prstGeom prst="rightBracket">
            <a:avLst>
              <a:gd name="adj" fmla="val 102864"/>
            </a:avLst>
          </a:prstGeom>
          <a:noFill/>
          <a:ln w="6350" cap="flat" cmpd="sng" algn="ctr">
            <a:solidFill>
              <a:srgbClr val="243A5E"/>
            </a:solidFill>
            <a:prstDash val="solid"/>
            <a:headEnd type="oval" w="sm" len="sm"/>
            <a:tailEnd type="oval" w="sm"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Display"/>
              <a:ea typeface="+mn-ea"/>
              <a:cs typeface="+mn-cs"/>
            </a:endParaRPr>
          </a:p>
        </p:txBody>
      </p:sp>
      <p:sp>
        <p:nvSpPr>
          <p:cNvPr id="96" name="Rectangle: Rounded Corners 95">
            <a:extLst>
              <a:ext uri="{FF2B5EF4-FFF2-40B4-BE49-F238E27FC236}">
                <a16:creationId xmlns:a16="http://schemas.microsoft.com/office/drawing/2014/main" id="{DCA8C58B-8107-04B9-FA7A-7A3601865EE3}"/>
              </a:ext>
              <a:ext uri="{C183D7F6-B498-43B3-948B-1728B52AA6E4}">
                <adec:decorative xmlns:adec="http://schemas.microsoft.com/office/drawing/2017/decorative" val="1"/>
              </a:ext>
            </a:extLst>
          </p:cNvPr>
          <p:cNvSpPr>
            <a:spLocks/>
          </p:cNvSpPr>
          <p:nvPr/>
        </p:nvSpPr>
        <p:spPr bwMode="auto">
          <a:xfrm>
            <a:off x="2781215" y="6285150"/>
            <a:ext cx="6629570" cy="402879"/>
          </a:xfrm>
          <a:prstGeom prst="roundRect">
            <a:avLst>
              <a:gd name="adj" fmla="val 24096"/>
            </a:avLst>
          </a:prstGeom>
          <a:solidFill>
            <a:schemeClr val="bg1">
              <a:lumMod val="95000"/>
            </a:schemeClr>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Semibold"/>
              <a:ea typeface="+mn-ea"/>
              <a:cs typeface="Segoe UI" pitchFamily="34" charset="0"/>
            </a:endParaRPr>
          </a:p>
        </p:txBody>
      </p:sp>
      <p:sp>
        <p:nvSpPr>
          <p:cNvPr id="97" name="Rectangle 96">
            <a:extLst>
              <a:ext uri="{FF2B5EF4-FFF2-40B4-BE49-F238E27FC236}">
                <a16:creationId xmlns:a16="http://schemas.microsoft.com/office/drawing/2014/main" id="{11AD462B-4741-8045-7DAB-F4662A83F430}"/>
              </a:ext>
            </a:extLst>
          </p:cNvPr>
          <p:cNvSpPr>
            <a:spLocks/>
          </p:cNvSpPr>
          <p:nvPr/>
        </p:nvSpPr>
        <p:spPr bwMode="auto">
          <a:xfrm>
            <a:off x="4888326" y="6097684"/>
            <a:ext cx="2404421"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2700" marR="0" lvl="0" indent="0" algn="ctr" defTabSz="932742" rtl="0" eaLnBrk="1" fontAlgn="auto" latinLnBrk="0" hangingPunct="1">
              <a:lnSpc>
                <a:spcPct val="90000"/>
              </a:lnSpc>
              <a:spcBef>
                <a:spcPts val="0"/>
              </a:spcBef>
              <a:spcAft>
                <a:spcPts val="0"/>
              </a:spcAft>
              <a:buClr>
                <a:srgbClr val="C5B4E3"/>
              </a:buClr>
              <a:buSzPct val="90000"/>
              <a:buFontTx/>
              <a:buNone/>
              <a:tabLst/>
              <a:defRPr/>
            </a:pPr>
            <a:r>
              <a:rPr kumimoji="0" lang="en-US" sz="1200" b="0" i="0" u="none" strike="noStrike" kern="1200" cap="none" spc="0" normalizeH="0" baseline="0" noProof="0">
                <a:ln w="3175">
                  <a:noFill/>
                </a:ln>
                <a:solidFill>
                  <a:srgbClr val="005A9F"/>
                </a:solidFill>
                <a:effectLst/>
                <a:uLnTx/>
                <a:uFillTx/>
                <a:latin typeface="Segoe Sans Display Semibold"/>
                <a:ea typeface="+mn-ea"/>
                <a:cs typeface="Segoe UI"/>
              </a:rPr>
              <a:t>Shared Capabilities Value</a:t>
            </a:r>
          </a:p>
        </p:txBody>
      </p:sp>
      <p:sp>
        <p:nvSpPr>
          <p:cNvPr id="98" name="Rectangle 97">
            <a:extLst>
              <a:ext uri="{FF2B5EF4-FFF2-40B4-BE49-F238E27FC236}">
                <a16:creationId xmlns:a16="http://schemas.microsoft.com/office/drawing/2014/main" id="{129D1832-27F3-04E9-D600-D8EE7DD93BE2}"/>
              </a:ext>
              <a:ext uri="{C183D7F6-B498-43B3-948B-1728B52AA6E4}">
                <adec:decorative xmlns:adec="http://schemas.microsoft.com/office/drawing/2017/decorative" val="0"/>
              </a:ext>
            </a:extLst>
          </p:cNvPr>
          <p:cNvSpPr/>
          <p:nvPr/>
        </p:nvSpPr>
        <p:spPr bwMode="auto">
          <a:xfrm>
            <a:off x="3052761" y="6378868"/>
            <a:ext cx="6086478" cy="2154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4320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Data Map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Connectors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Classification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Labels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Audit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Visibility</a:t>
            </a:r>
          </a:p>
        </p:txBody>
      </p:sp>
    </p:spTree>
    <p:extLst>
      <p:ext uri="{BB962C8B-B14F-4D97-AF65-F5344CB8AC3E}">
        <p14:creationId xmlns:p14="http://schemas.microsoft.com/office/powerpoint/2010/main" val="2444228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1000"/>
                                        <p:tgtEl>
                                          <p:spTgt spid="76"/>
                                        </p:tgtEl>
                                      </p:cBhvr>
                                    </p:animEffect>
                                  </p:childTnLst>
                                </p:cTn>
                              </p:par>
                              <p:par>
                                <p:cTn id="11" presetID="10"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1000"/>
                                        <p:tgtEl>
                                          <p:spTgt spid="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1000"/>
                                        <p:tgtEl>
                                          <p:spTgt spid="8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1000"/>
                                        <p:tgtEl>
                                          <p:spTgt spid="8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1000"/>
                                        <p:tgtEl>
                                          <p:spTgt spid="8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1000"/>
                                        <p:tgtEl>
                                          <p:spTgt spid="9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1000"/>
                                        <p:tgtEl>
                                          <p:spTgt spid="89"/>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94"/>
                                        </p:tgtEl>
                                        <p:attrNameLst>
                                          <p:attrName>style.visibility</p:attrName>
                                        </p:attrNameLst>
                                      </p:cBhvr>
                                      <p:to>
                                        <p:strVal val="visible"/>
                                      </p:to>
                                    </p:set>
                                    <p:animEffect transition="in" filter="fade">
                                      <p:cBhvr>
                                        <p:cTn id="31" dur="1000"/>
                                        <p:tgtEl>
                                          <p:spTgt spid="94"/>
                                        </p:tgtEl>
                                      </p:cBhvr>
                                    </p:animEffect>
                                  </p:childTnLst>
                                </p:cTn>
                              </p:par>
                              <p:par>
                                <p:cTn id="32" presetID="42" presetClass="path" presetSubtype="0" decel="100000" fill="hold" grpId="1" nodeType="withEffect">
                                  <p:stCondLst>
                                    <p:cond delay="0"/>
                                  </p:stCondLst>
                                  <p:childTnLst>
                                    <p:animMotion origin="layout" path="M 0 -0.03472 L 0 -3.7037E-6 " pathEditMode="relative" rAng="0" ptsTypes="AA">
                                      <p:cBhvr>
                                        <p:cTn id="33" dur="1000" fill="hold"/>
                                        <p:tgtEl>
                                          <p:spTgt spid="94"/>
                                        </p:tgtEl>
                                        <p:attrNameLst>
                                          <p:attrName>ppt_x</p:attrName>
                                          <p:attrName>ppt_y</p:attrName>
                                        </p:attrNameLst>
                                      </p:cBhvr>
                                      <p:rCtr x="0" y="1736"/>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fade">
                                      <p:cBhvr>
                                        <p:cTn id="38" dur="500"/>
                                        <p:tgtEl>
                                          <p:spTgt spid="96"/>
                                        </p:tgtEl>
                                      </p:cBhvr>
                                    </p:animEffect>
                                  </p:childTnLst>
                                </p:cTn>
                              </p:par>
                              <p:par>
                                <p:cTn id="39" presetID="42" presetClass="path" presetSubtype="0" decel="100000" fill="hold" grpId="1" nodeType="withEffect">
                                  <p:stCondLst>
                                    <p:cond delay="0"/>
                                  </p:stCondLst>
                                  <p:childTnLst>
                                    <p:animMotion origin="layout" path="M 0 0.03889 L 0 -3.33333E-6 " pathEditMode="relative" rAng="0" ptsTypes="AA">
                                      <p:cBhvr>
                                        <p:cTn id="40" dur="750" fill="hold"/>
                                        <p:tgtEl>
                                          <p:spTgt spid="96"/>
                                        </p:tgtEl>
                                        <p:attrNameLst>
                                          <p:attrName>ppt_x</p:attrName>
                                          <p:attrName>ppt_y</p:attrName>
                                        </p:attrNameLst>
                                      </p:cBhvr>
                                      <p:rCtr x="0" y="-1944"/>
                                    </p:animMotion>
                                  </p:childTnLst>
                                </p:cTn>
                              </p:par>
                              <p:par>
                                <p:cTn id="41" presetID="10" presetClass="entr" presetSubtype="0" fill="hold" grpId="0" nodeType="with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fade">
                                      <p:cBhvr>
                                        <p:cTn id="43" dur="500"/>
                                        <p:tgtEl>
                                          <p:spTgt spid="97"/>
                                        </p:tgtEl>
                                      </p:cBhvr>
                                    </p:animEffect>
                                  </p:childTnLst>
                                </p:cTn>
                              </p:par>
                              <p:par>
                                <p:cTn id="44" presetID="42" presetClass="path" presetSubtype="0" decel="100000" fill="hold" grpId="1" nodeType="withEffect">
                                  <p:stCondLst>
                                    <p:cond delay="0"/>
                                  </p:stCondLst>
                                  <p:childTnLst>
                                    <p:animMotion origin="layout" path="M 8.33333E-7 0.03889 L 8.33333E-7 2.59259E-6 " pathEditMode="relative" rAng="0" ptsTypes="AA">
                                      <p:cBhvr>
                                        <p:cTn id="45" dur="750" fill="hold"/>
                                        <p:tgtEl>
                                          <p:spTgt spid="97"/>
                                        </p:tgtEl>
                                        <p:attrNameLst>
                                          <p:attrName>ppt_x</p:attrName>
                                          <p:attrName>ppt_y</p:attrName>
                                        </p:attrNameLst>
                                      </p:cBhvr>
                                      <p:rCtr x="0" y="-1944"/>
                                    </p:animMotion>
                                  </p:childTnLst>
                                </p:cTn>
                              </p:par>
                              <p:par>
                                <p:cTn id="46" presetID="10" presetClass="entr" presetSubtype="0" fill="hold" grpId="0" nodeType="withEffect">
                                  <p:stCondLst>
                                    <p:cond delay="0"/>
                                  </p:stCondLst>
                                  <p:childTnLst>
                                    <p:set>
                                      <p:cBhvr>
                                        <p:cTn id="47" dur="1" fill="hold">
                                          <p:stCondLst>
                                            <p:cond delay="0"/>
                                          </p:stCondLst>
                                        </p:cTn>
                                        <p:tgtEl>
                                          <p:spTgt spid="98"/>
                                        </p:tgtEl>
                                        <p:attrNameLst>
                                          <p:attrName>style.visibility</p:attrName>
                                        </p:attrNameLst>
                                      </p:cBhvr>
                                      <p:to>
                                        <p:strVal val="visible"/>
                                      </p:to>
                                    </p:set>
                                    <p:animEffect transition="in" filter="fade">
                                      <p:cBhvr>
                                        <p:cTn id="48" dur="500"/>
                                        <p:tgtEl>
                                          <p:spTgt spid="98"/>
                                        </p:tgtEl>
                                      </p:cBhvr>
                                    </p:animEffect>
                                  </p:childTnLst>
                                </p:cTn>
                              </p:par>
                              <p:par>
                                <p:cTn id="49" presetID="42" presetClass="path" presetSubtype="0" decel="100000" fill="hold" grpId="1" nodeType="withEffect">
                                  <p:stCondLst>
                                    <p:cond delay="0"/>
                                  </p:stCondLst>
                                  <p:childTnLst>
                                    <p:animMotion origin="layout" path="M 0 0.03889 L 0 -3.33333E-6 " pathEditMode="relative" rAng="0" ptsTypes="AA">
                                      <p:cBhvr>
                                        <p:cTn id="50" dur="750" fill="hold"/>
                                        <p:tgtEl>
                                          <p:spTgt spid="9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5" grpId="0"/>
      <p:bldP spid="89" grpId="0" animBg="1"/>
      <p:bldP spid="93" grpId="0"/>
      <p:bldP spid="94" grpId="0" animBg="1"/>
      <p:bldP spid="94" grpId="1" animBg="1"/>
      <p:bldP spid="96" grpId="0" animBg="1"/>
      <p:bldP spid="96" grpId="1" animBg="1"/>
      <p:bldP spid="97" grpId="0"/>
      <p:bldP spid="97" grpId="1"/>
      <p:bldP spid="98" grpId="0"/>
      <p:bldP spid="9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5587C-F4D9-BD6A-E9EB-EFD1FB559B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55DE2C-76E3-B2C2-23F1-6AA9D41BD151}"/>
              </a:ext>
            </a:extLst>
          </p:cNvPr>
          <p:cNvSpPr>
            <a:spLocks noGrp="1"/>
          </p:cNvSpPr>
          <p:nvPr>
            <p:ph type="title"/>
          </p:nvPr>
        </p:nvSpPr>
        <p:spPr/>
        <p:txBody>
          <a:bodyPr/>
          <a:lstStyle/>
          <a:p>
            <a:endParaRPr lang="en-US"/>
          </a:p>
        </p:txBody>
      </p:sp>
      <p:pic>
        <p:nvPicPr>
          <p:cNvPr id="3" name="!!Picture 3">
            <a:extLst>
              <a:ext uri="{FF2B5EF4-FFF2-40B4-BE49-F238E27FC236}">
                <a16:creationId xmlns:a16="http://schemas.microsoft.com/office/drawing/2014/main" id="{FC5FD886-33A8-1179-E6DB-E229497568C3}"/>
              </a:ext>
              <a:ext uri="{C183D7F6-B498-43B3-948B-1728B52AA6E4}">
                <adec:decorative xmlns:adec="http://schemas.microsoft.com/office/drawing/2017/decorative" val="1"/>
              </a:ext>
            </a:extLst>
          </p:cNvPr>
          <p:cNvPicPr>
            <a:picLocks/>
          </p:cNvPicPr>
          <p:nvPr/>
        </p:nvPicPr>
        <p:blipFill rotWithShape="1">
          <a:blip r:embed="rId3"/>
          <a:srcRect t="12492" b="64108"/>
          <a:stretch/>
        </p:blipFill>
        <p:spPr>
          <a:xfrm>
            <a:off x="1" y="-4598"/>
            <a:ext cx="12199956" cy="2283091"/>
          </a:xfrm>
          <a:custGeom>
            <a:avLst/>
            <a:gdLst>
              <a:gd name="connsiteX0" fmla="*/ 0 w 12191999"/>
              <a:gd name="connsiteY0" fmla="*/ 0 h 2461575"/>
              <a:gd name="connsiteX1" fmla="*/ 12191999 w 12191999"/>
              <a:gd name="connsiteY1" fmla="*/ 0 h 2461575"/>
              <a:gd name="connsiteX2" fmla="*/ 12191999 w 12191999"/>
              <a:gd name="connsiteY2" fmla="*/ 2461575 h 2461575"/>
              <a:gd name="connsiteX3" fmla="*/ 11604624 w 12191999"/>
              <a:gd name="connsiteY3" fmla="*/ 2461575 h 2461575"/>
              <a:gd name="connsiteX4" fmla="*/ 11604624 w 12191999"/>
              <a:gd name="connsiteY4" fmla="*/ 1917395 h 2461575"/>
              <a:gd name="connsiteX5" fmla="*/ 11460675 w 12191999"/>
              <a:gd name="connsiteY5" fmla="*/ 1773446 h 2461575"/>
              <a:gd name="connsiteX6" fmla="*/ 726560 w 12191999"/>
              <a:gd name="connsiteY6" fmla="*/ 1773446 h 2461575"/>
              <a:gd name="connsiteX7" fmla="*/ 582611 w 12191999"/>
              <a:gd name="connsiteY7" fmla="*/ 1917395 h 2461575"/>
              <a:gd name="connsiteX8" fmla="*/ 582611 w 12191999"/>
              <a:gd name="connsiteY8" fmla="*/ 2461575 h 2461575"/>
              <a:gd name="connsiteX9" fmla="*/ 0 w 12191999"/>
              <a:gd name="connsiteY9" fmla="*/ 2461575 h 246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2461575">
                <a:moveTo>
                  <a:pt x="0" y="0"/>
                </a:moveTo>
                <a:lnTo>
                  <a:pt x="12191999" y="0"/>
                </a:lnTo>
                <a:lnTo>
                  <a:pt x="12191999" y="2461575"/>
                </a:lnTo>
                <a:lnTo>
                  <a:pt x="11604624" y="2461575"/>
                </a:lnTo>
                <a:lnTo>
                  <a:pt x="11604624" y="1917395"/>
                </a:lnTo>
                <a:cubicBezTo>
                  <a:pt x="11604624" y="1837894"/>
                  <a:pt x="11540176" y="1773446"/>
                  <a:pt x="11460675" y="1773446"/>
                </a:cubicBezTo>
                <a:lnTo>
                  <a:pt x="726560" y="1773446"/>
                </a:lnTo>
                <a:cubicBezTo>
                  <a:pt x="647059" y="1773446"/>
                  <a:pt x="582611" y="1837894"/>
                  <a:pt x="582611" y="1917395"/>
                </a:cubicBezTo>
                <a:lnTo>
                  <a:pt x="582611" y="2461575"/>
                </a:lnTo>
                <a:lnTo>
                  <a:pt x="0" y="2461575"/>
                </a:lnTo>
                <a:close/>
              </a:path>
            </a:pathLst>
          </a:custGeom>
        </p:spPr>
      </p:pic>
      <p:sp>
        <p:nvSpPr>
          <p:cNvPr id="4" name="Title 1">
            <a:extLst>
              <a:ext uri="{FF2B5EF4-FFF2-40B4-BE49-F238E27FC236}">
                <a16:creationId xmlns:a16="http://schemas.microsoft.com/office/drawing/2014/main" id="{EE18FBCB-A435-778C-C67C-DD6BDA0F2722}"/>
              </a:ext>
            </a:extLst>
          </p:cNvPr>
          <p:cNvSpPr txBox="1">
            <a:spLocks/>
          </p:cNvSpPr>
          <p:nvPr/>
        </p:nvSpPr>
        <p:spPr>
          <a:xfrm>
            <a:off x="-7957" y="246230"/>
            <a:ext cx="12199956" cy="12464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600"/>
              </a:spcAft>
              <a:buClrTx/>
              <a:buSzTx/>
              <a:buFontTx/>
              <a:buNone/>
              <a:tabLst/>
              <a:defRPr/>
            </a:pPr>
            <a:r>
              <a:rPr kumimoji="0" lang="en-CA" sz="3600" b="1" i="0" u="none" strike="noStrike" kern="1200" cap="none" spc="-50" normalizeH="0" baseline="0" noProof="0">
                <a:ln w="3175">
                  <a:noFill/>
                </a:ln>
                <a:gradFill>
                  <a:gsLst>
                    <a:gs pos="88073">
                      <a:srgbClr val="000000"/>
                    </a:gs>
                    <a:gs pos="68807">
                      <a:srgbClr val="000000"/>
                    </a:gs>
                  </a:gsLst>
                  <a:lin ang="5400000" scaled="1"/>
                </a:gradFill>
                <a:effectLst/>
                <a:uLnTx/>
                <a:uFillTx/>
                <a:latin typeface="Segoe UI Variable Display Semibold" pitchFamily="2" charset="0"/>
                <a:ea typeface="+mn-ea"/>
                <a:cs typeface="Segoe UI" pitchFamily="34" charset="0"/>
              </a:rPr>
              <a:t>Microsoft Purview</a:t>
            </a:r>
          </a:p>
          <a:p>
            <a:pPr marL="0" marR="0" lvl="0" indent="0" algn="ctr" defTabSz="93274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rPr>
              <a:t>Comprehensive solution to discover, protect, and govern data</a:t>
            </a:r>
          </a:p>
          <a:p>
            <a:pPr marL="0" marR="0" lvl="0" indent="0" algn="ctr" defTabSz="93274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rPr>
              <a:t>Wherever your data flows</a:t>
            </a:r>
            <a:endParaRPr kumimoji="0" lang="en-GB"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1" name="Rounded Rectangle 2">
            <a:extLst>
              <a:ext uri="{FF2B5EF4-FFF2-40B4-BE49-F238E27FC236}">
                <a16:creationId xmlns:a16="http://schemas.microsoft.com/office/drawing/2014/main" id="{A975BBFC-40B0-01C5-AA41-6144FB299E8A}"/>
              </a:ext>
            </a:extLst>
          </p:cNvPr>
          <p:cNvSpPr/>
          <p:nvPr/>
        </p:nvSpPr>
        <p:spPr bwMode="auto">
          <a:xfrm>
            <a:off x="1920125" y="4181770"/>
            <a:ext cx="3562889" cy="1972099"/>
          </a:xfrm>
          <a:prstGeom prst="roundRect">
            <a:avLst>
              <a:gd name="adj" fmla="val 5213"/>
            </a:avLst>
          </a:prstGeom>
          <a:noFill/>
          <a:ln>
            <a:solidFill>
              <a:schemeClr val="tx2">
                <a:lumMod val="75000"/>
                <a:lumOff val="25000"/>
              </a:schemeClr>
            </a:solidFill>
          </a:ln>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endParaRPr kumimoji="0" lang="en-US" sz="14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2" name="Rectangle: Rounded Corners 11">
            <a:extLst>
              <a:ext uri="{FF2B5EF4-FFF2-40B4-BE49-F238E27FC236}">
                <a16:creationId xmlns:a16="http://schemas.microsoft.com/office/drawing/2014/main" id="{D8AD9022-344F-0B48-F227-2D23B1A499E1}"/>
              </a:ext>
            </a:extLst>
          </p:cNvPr>
          <p:cNvSpPr/>
          <p:nvPr/>
        </p:nvSpPr>
        <p:spPr bwMode="auto">
          <a:xfrm>
            <a:off x="6682026" y="4181770"/>
            <a:ext cx="3562888" cy="1972098"/>
          </a:xfrm>
          <a:prstGeom prst="roundRect">
            <a:avLst>
              <a:gd name="adj" fmla="val 5573"/>
            </a:avLst>
          </a:prstGeom>
          <a:noFill/>
          <a:ln>
            <a:solidFill>
              <a:schemeClr val="tx2">
                <a:lumMod val="75000"/>
                <a:lumOff val="25000"/>
              </a:schemeClr>
            </a:solidFill>
          </a:ln>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ct val="0"/>
              </a:spcAft>
              <a:buClrTx/>
              <a:buSzPct val="90000"/>
              <a:buFontTx/>
              <a:buNone/>
              <a:tabLst>
                <a:tab pos="3413912" algn="l"/>
              </a:tabLst>
              <a:defRPr/>
            </a:pPr>
            <a:endParaRPr kumimoji="0" lang="en-US" sz="14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4" name="Rounded Rectangle 2">
            <a:extLst>
              <a:ext uri="{FF2B5EF4-FFF2-40B4-BE49-F238E27FC236}">
                <a16:creationId xmlns:a16="http://schemas.microsoft.com/office/drawing/2014/main" id="{705B4E32-1EA6-DB72-27BE-793DA1881DBE}"/>
              </a:ext>
            </a:extLst>
          </p:cNvPr>
          <p:cNvSpPr/>
          <p:nvPr/>
        </p:nvSpPr>
        <p:spPr bwMode="auto">
          <a:xfrm>
            <a:off x="1914537" y="3284818"/>
            <a:ext cx="3568477" cy="1081476"/>
          </a:xfrm>
          <a:prstGeom prst="roundRect">
            <a:avLst>
              <a:gd name="adj" fmla="val 14148"/>
            </a:avLst>
          </a:prstGeom>
          <a:solidFill>
            <a:srgbClr val="215F9A"/>
          </a:solidFill>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r>
              <a:rPr kumimoji="0" lang="en-US" sz="18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rPr>
              <a:t>Knowledge sources</a:t>
            </a:r>
            <a:endParaRPr kumimoji="0" lang="en-US" sz="14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6" name="Rectangle: Rounded Corners 17">
            <a:extLst>
              <a:ext uri="{FF2B5EF4-FFF2-40B4-BE49-F238E27FC236}">
                <a16:creationId xmlns:a16="http://schemas.microsoft.com/office/drawing/2014/main" id="{4ECC67AE-D05C-8927-612B-77F300AC290C}"/>
              </a:ext>
            </a:extLst>
          </p:cNvPr>
          <p:cNvSpPr/>
          <p:nvPr/>
        </p:nvSpPr>
        <p:spPr bwMode="auto">
          <a:xfrm>
            <a:off x="4284002" y="2026513"/>
            <a:ext cx="3568477" cy="1081476"/>
          </a:xfrm>
          <a:prstGeom prst="roundRect">
            <a:avLst>
              <a:gd name="adj" fmla="val 14508"/>
            </a:avLst>
          </a:prstGeom>
          <a:solidFill>
            <a:schemeClr val="accent4">
              <a:lumMod val="60000"/>
              <a:lumOff val="40000"/>
            </a:schemeClr>
          </a:solidFill>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r>
              <a:rPr kumimoji="0" lang="en-US" sz="1800" b="1" i="0" u="none" strike="noStrike" kern="1200" cap="none" spc="-50" normalizeH="0" baseline="0" noProof="0">
                <a:ln w="3175">
                  <a:noFill/>
                </a:ln>
                <a:solidFill>
                  <a:srgbClr val="091F2C"/>
                </a:solidFill>
                <a:effectLst/>
                <a:uLnTx/>
                <a:uFillTx/>
                <a:latin typeface="Segoe UI Variable Display Semibold" pitchFamily="2" charset="0"/>
                <a:ea typeface="+mn-ea"/>
                <a:cs typeface="Segoe UI" pitchFamily="34" charset="0"/>
              </a:rPr>
              <a:t>Agents in Microsoft 365</a:t>
            </a:r>
            <a:endParaRPr kumimoji="0" lang="en-US" sz="1400" b="1" i="0" u="none" strike="noStrike" kern="1200" cap="none" spc="-50" normalizeH="0" baseline="0" noProof="0">
              <a:ln w="3175">
                <a:noFill/>
              </a:ln>
              <a:solidFill>
                <a:srgbClr val="091F2C"/>
              </a:solidFill>
              <a:effectLst/>
              <a:uLnTx/>
              <a:uFillTx/>
              <a:latin typeface="Segoe UI Variable Display Semibold" pitchFamily="2" charset="0"/>
              <a:ea typeface="+mn-ea"/>
              <a:cs typeface="Segoe UI" pitchFamily="34" charset="0"/>
            </a:endParaRPr>
          </a:p>
        </p:txBody>
      </p:sp>
      <p:sp>
        <p:nvSpPr>
          <p:cNvPr id="37" name="TextBox 36">
            <a:extLst>
              <a:ext uri="{FF2B5EF4-FFF2-40B4-BE49-F238E27FC236}">
                <a16:creationId xmlns:a16="http://schemas.microsoft.com/office/drawing/2014/main" id="{A19BF81B-7ADC-18DF-9A14-0F256CBB691B}"/>
              </a:ext>
            </a:extLst>
          </p:cNvPr>
          <p:cNvSpPr txBox="1"/>
          <p:nvPr/>
        </p:nvSpPr>
        <p:spPr>
          <a:xfrm>
            <a:off x="2505107" y="4798487"/>
            <a:ext cx="2392923" cy="73866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Microsoft 365</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Beyond Microsoft 365</a:t>
            </a:r>
          </a:p>
        </p:txBody>
      </p:sp>
      <p:sp>
        <p:nvSpPr>
          <p:cNvPr id="5" name="Rectangle: Rounded Corners 4">
            <a:extLst>
              <a:ext uri="{FF2B5EF4-FFF2-40B4-BE49-F238E27FC236}">
                <a16:creationId xmlns:a16="http://schemas.microsoft.com/office/drawing/2014/main" id="{972EBDB3-F7D0-C321-08E0-678C80321A76}"/>
              </a:ext>
            </a:extLst>
          </p:cNvPr>
          <p:cNvSpPr/>
          <p:nvPr/>
        </p:nvSpPr>
        <p:spPr bwMode="auto">
          <a:xfrm>
            <a:off x="6682026" y="3300355"/>
            <a:ext cx="3568477" cy="1081476"/>
          </a:xfrm>
          <a:prstGeom prst="roundRect">
            <a:avLst>
              <a:gd name="adj" fmla="val 14508"/>
            </a:avLst>
          </a:prstGeom>
          <a:solidFill>
            <a:srgbClr val="215F9A"/>
          </a:solidFill>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r>
              <a:rPr kumimoji="0" lang="en-US" sz="18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rPr>
              <a:t>Interactions</a:t>
            </a:r>
          </a:p>
        </p:txBody>
      </p:sp>
      <p:cxnSp>
        <p:nvCxnSpPr>
          <p:cNvPr id="9" name="Connector: Elbow 8">
            <a:extLst>
              <a:ext uri="{FF2B5EF4-FFF2-40B4-BE49-F238E27FC236}">
                <a16:creationId xmlns:a16="http://schemas.microsoft.com/office/drawing/2014/main" id="{2E430DB5-23BE-7681-8CE0-235D27F43158}"/>
              </a:ext>
            </a:extLst>
          </p:cNvPr>
          <p:cNvCxnSpPr>
            <a:stCxn id="14" idx="0"/>
            <a:endCxn id="16" idx="1"/>
          </p:cNvCxnSpPr>
          <p:nvPr/>
        </p:nvCxnSpPr>
        <p:spPr>
          <a:xfrm rot="5400000" flipH="1" flipV="1">
            <a:off x="3632606" y="2633422"/>
            <a:ext cx="717567" cy="585226"/>
          </a:xfrm>
          <a:prstGeom prst="bentConnector2">
            <a:avLst/>
          </a:prstGeom>
          <a:ln w="28575">
            <a:headEnd type="none" w="lg" len="med"/>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2D344250-D48F-D0A6-BC1F-664227F16BED}"/>
              </a:ext>
            </a:extLst>
          </p:cNvPr>
          <p:cNvCxnSpPr>
            <a:stCxn id="16" idx="3"/>
            <a:endCxn id="5" idx="0"/>
          </p:cNvCxnSpPr>
          <p:nvPr/>
        </p:nvCxnSpPr>
        <p:spPr>
          <a:xfrm>
            <a:off x="7852479" y="2567251"/>
            <a:ext cx="613786" cy="733104"/>
          </a:xfrm>
          <a:prstGeom prst="bentConnector2">
            <a:avLst/>
          </a:prstGeom>
          <a:ln w="28575">
            <a:headEnd type="none" w="lg" len="med"/>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4C51A145-A24D-9575-79D3-FBB77D4EDE6F}"/>
              </a:ext>
            </a:extLst>
          </p:cNvPr>
          <p:cNvSpPr txBox="1"/>
          <p:nvPr/>
        </p:nvSpPr>
        <p:spPr>
          <a:xfrm>
            <a:off x="7189131" y="4798487"/>
            <a:ext cx="2548677" cy="73866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Prompts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400">
                <a:solidFill>
                  <a:srgbClr val="000000"/>
                </a:solidFill>
                <a:latin typeface="Segoe UI"/>
              </a:rPr>
              <a:t>Responses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8C06D802-F1D4-F1ED-7AE7-8C4E1F369252}"/>
              </a:ext>
            </a:extLst>
          </p:cNvPr>
          <p:cNvSpPr txBox="1"/>
          <p:nvPr/>
        </p:nvSpPr>
        <p:spPr>
          <a:xfrm>
            <a:off x="2132758" y="2729514"/>
            <a:ext cx="143416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Grounding data</a:t>
            </a:r>
          </a:p>
        </p:txBody>
      </p:sp>
      <p:sp>
        <p:nvSpPr>
          <p:cNvPr id="21" name="TextBox 20">
            <a:extLst>
              <a:ext uri="{FF2B5EF4-FFF2-40B4-BE49-F238E27FC236}">
                <a16:creationId xmlns:a16="http://schemas.microsoft.com/office/drawing/2014/main" id="{A5398AE4-B3FD-B826-5722-FF725F9D20B3}"/>
              </a:ext>
            </a:extLst>
          </p:cNvPr>
          <p:cNvSpPr txBox="1"/>
          <p:nvPr/>
        </p:nvSpPr>
        <p:spPr>
          <a:xfrm>
            <a:off x="8625078" y="2736537"/>
            <a:ext cx="143416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Interaction data</a:t>
            </a:r>
          </a:p>
        </p:txBody>
      </p:sp>
    </p:spTree>
    <p:extLst>
      <p:ext uri="{BB962C8B-B14F-4D97-AF65-F5344CB8AC3E}">
        <p14:creationId xmlns:p14="http://schemas.microsoft.com/office/powerpoint/2010/main" val="3501860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200"/>
                                  </p:stCondLst>
                                  <p:childTnLst>
                                    <p:animMotion origin="layout" path="M -2.91667E-6 -7.40741E-7 L -2.91667E-6 0.03542 " pathEditMode="relative" rAng="0" ptsTypes="AA">
                                      <p:cBhvr>
                                        <p:cTn id="9" dur="700" spd="-100000" fill="hold"/>
                                        <p:tgtEl>
                                          <p:spTgt spid="1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5A941-0A58-4459-8A6A-D1B427832FE4}"/>
              </a:ext>
            </a:extLst>
          </p:cNvPr>
          <p:cNvSpPr>
            <a:spLocks noGrp="1"/>
          </p:cNvSpPr>
          <p:nvPr>
            <p:ph type="title"/>
          </p:nvPr>
        </p:nvSpPr>
        <p:spPr/>
        <p:txBody>
          <a:bodyPr/>
          <a:lstStyle/>
          <a:p>
            <a:r>
              <a:rPr lang="en-US"/>
              <a:t>Problem summary</a:t>
            </a:r>
          </a:p>
        </p:txBody>
      </p:sp>
      <p:sp>
        <p:nvSpPr>
          <p:cNvPr id="13" name="Rectangle: Rounded Corners 12">
            <a:extLst>
              <a:ext uri="{FF2B5EF4-FFF2-40B4-BE49-F238E27FC236}">
                <a16:creationId xmlns:a16="http://schemas.microsoft.com/office/drawing/2014/main" id="{AA77F808-C02A-7327-FBDD-0A6DB1A93F13}"/>
              </a:ext>
              <a:ext uri="{C183D7F6-B498-43B3-948B-1728B52AA6E4}">
                <adec:decorative xmlns:adec="http://schemas.microsoft.com/office/drawing/2017/decorative" val="1"/>
              </a:ext>
            </a:extLst>
          </p:cNvPr>
          <p:cNvSpPr>
            <a:spLocks/>
          </p:cNvSpPr>
          <p:nvPr/>
        </p:nvSpPr>
        <p:spPr bwMode="auto">
          <a:xfrm>
            <a:off x="588963" y="2358543"/>
            <a:ext cx="11017249" cy="3096423"/>
          </a:xfrm>
          <a:prstGeom prst="roundRect">
            <a:avLst>
              <a:gd name="adj" fmla="val 5500"/>
            </a:avLst>
          </a:prstGeom>
          <a:solidFill>
            <a:schemeClr val="bg1"/>
          </a:solidFill>
          <a:ln w="12700" cap="rnd">
            <a:solidFill>
              <a:schemeClr val="bg1">
                <a:lumMod val="75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noFill/>
              <a:effectLst/>
              <a:uLnTx/>
              <a:uFillTx/>
              <a:latin typeface="Segoe UI Variable Small Semibol" pitchFamily="2" charset="0"/>
              <a:ea typeface="+mn-ea"/>
              <a:cs typeface="+mn-cs"/>
            </a:endParaRPr>
          </a:p>
        </p:txBody>
      </p:sp>
      <p:sp>
        <p:nvSpPr>
          <p:cNvPr id="14" name="Rectangle: Rounded Corners 13">
            <a:extLst>
              <a:ext uri="{FF2B5EF4-FFF2-40B4-BE49-F238E27FC236}">
                <a16:creationId xmlns:a16="http://schemas.microsoft.com/office/drawing/2014/main" id="{150EE4CD-DFAC-FABD-3FBD-F56237DEF98A}"/>
              </a:ext>
              <a:ext uri="{C183D7F6-B498-43B3-948B-1728B52AA6E4}">
                <adec:decorative xmlns:adec="http://schemas.microsoft.com/office/drawing/2017/decorative" val="1"/>
              </a:ext>
            </a:extLst>
          </p:cNvPr>
          <p:cNvSpPr>
            <a:spLocks/>
          </p:cNvSpPr>
          <p:nvPr/>
        </p:nvSpPr>
        <p:spPr bwMode="auto">
          <a:xfrm>
            <a:off x="755363"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9A26213D-A8E0-C752-5E82-BD877E59751A}"/>
              </a:ext>
              <a:ext uri="{C183D7F6-B498-43B3-948B-1728B52AA6E4}">
                <adec:decorative xmlns:adec="http://schemas.microsoft.com/office/drawing/2017/decorative" val="1"/>
              </a:ext>
            </a:extLst>
          </p:cNvPr>
          <p:cNvSpPr>
            <a:spLocks/>
          </p:cNvSpPr>
          <p:nvPr/>
        </p:nvSpPr>
        <p:spPr bwMode="auto">
          <a:xfrm>
            <a:off x="4371711"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7E34701E-36CB-22F1-1212-D7A4655D2BA3}"/>
              </a:ext>
              <a:ext uri="{C183D7F6-B498-43B3-948B-1728B52AA6E4}">
                <adec:decorative xmlns:adec="http://schemas.microsoft.com/office/drawing/2017/decorative" val="1"/>
              </a:ext>
            </a:extLst>
          </p:cNvPr>
          <p:cNvSpPr>
            <a:spLocks/>
          </p:cNvSpPr>
          <p:nvPr/>
        </p:nvSpPr>
        <p:spPr bwMode="auto">
          <a:xfrm>
            <a:off x="7988060"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Arrow: Bent 16">
            <a:extLst>
              <a:ext uri="{FF2B5EF4-FFF2-40B4-BE49-F238E27FC236}">
                <a16:creationId xmlns:a16="http://schemas.microsoft.com/office/drawing/2014/main" id="{8704E745-F20F-63BF-12B4-6AA41B44CBD3}"/>
              </a:ext>
              <a:ext uri="{C183D7F6-B498-43B3-948B-1728B52AA6E4}">
                <adec:decorative xmlns:adec="http://schemas.microsoft.com/office/drawing/2017/decorative" val="1"/>
              </a:ext>
            </a:extLst>
          </p:cNvPr>
          <p:cNvSpPr>
            <a:spLocks/>
          </p:cNvSpPr>
          <p:nvPr/>
        </p:nvSpPr>
        <p:spPr bwMode="auto">
          <a:xfrm>
            <a:off x="2474122" y="2956976"/>
            <a:ext cx="2018115" cy="416006"/>
          </a:xfrm>
          <a:prstGeom prst="bentArrow">
            <a:avLst>
              <a:gd name="adj1" fmla="val 25000"/>
              <a:gd name="adj2" fmla="val 0"/>
              <a:gd name="adj3" fmla="val 0"/>
              <a:gd name="adj4" fmla="val 43750"/>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8" name="Arrow: Bent 17">
            <a:extLst>
              <a:ext uri="{FF2B5EF4-FFF2-40B4-BE49-F238E27FC236}">
                <a16:creationId xmlns:a16="http://schemas.microsoft.com/office/drawing/2014/main" id="{D4642ECC-9332-B565-748B-BCCBACC54945}"/>
              </a:ext>
              <a:ext uri="{C183D7F6-B498-43B3-948B-1728B52AA6E4}">
                <adec:decorative xmlns:adec="http://schemas.microsoft.com/office/drawing/2017/decorative" val="1"/>
              </a:ext>
            </a:extLst>
          </p:cNvPr>
          <p:cNvSpPr/>
          <p:nvPr/>
        </p:nvSpPr>
        <p:spPr bwMode="auto">
          <a:xfrm flipH="1" flipV="1">
            <a:off x="4124988" y="2689971"/>
            <a:ext cx="1977637" cy="267005"/>
          </a:xfrm>
          <a:prstGeom prst="bentArrow">
            <a:avLst>
              <a:gd name="adj1" fmla="val 25000"/>
              <a:gd name="adj2" fmla="val 0"/>
              <a:gd name="adj3" fmla="val 0"/>
              <a:gd name="adj4" fmla="val 40949"/>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9" name="Arrow: Bent 18">
            <a:extLst>
              <a:ext uri="{FF2B5EF4-FFF2-40B4-BE49-F238E27FC236}">
                <a16:creationId xmlns:a16="http://schemas.microsoft.com/office/drawing/2014/main" id="{4207F527-5348-26C3-A316-0F2889FE4EF7}"/>
              </a:ext>
              <a:ext uri="{C183D7F6-B498-43B3-948B-1728B52AA6E4}">
                <adec:decorative xmlns:adec="http://schemas.microsoft.com/office/drawing/2017/decorative" val="1"/>
              </a:ext>
            </a:extLst>
          </p:cNvPr>
          <p:cNvSpPr>
            <a:spLocks/>
          </p:cNvSpPr>
          <p:nvPr/>
        </p:nvSpPr>
        <p:spPr bwMode="auto">
          <a:xfrm flipH="1">
            <a:off x="7711333" y="2956976"/>
            <a:ext cx="2006545" cy="416006"/>
          </a:xfrm>
          <a:prstGeom prst="bentArrow">
            <a:avLst>
              <a:gd name="adj1" fmla="val 25000"/>
              <a:gd name="adj2" fmla="val 0"/>
              <a:gd name="adj3" fmla="val 0"/>
              <a:gd name="adj4" fmla="val 43750"/>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0" name="Arrow: Bent 19">
            <a:extLst>
              <a:ext uri="{FF2B5EF4-FFF2-40B4-BE49-F238E27FC236}">
                <a16:creationId xmlns:a16="http://schemas.microsoft.com/office/drawing/2014/main" id="{1A7D4005-8FF0-7958-5AAD-5DF6A6F9B1C7}"/>
              </a:ext>
              <a:ext uri="{C183D7F6-B498-43B3-948B-1728B52AA6E4}">
                <adec:decorative xmlns:adec="http://schemas.microsoft.com/office/drawing/2017/decorative" val="1"/>
              </a:ext>
            </a:extLst>
          </p:cNvPr>
          <p:cNvSpPr/>
          <p:nvPr/>
        </p:nvSpPr>
        <p:spPr bwMode="auto">
          <a:xfrm flipV="1">
            <a:off x="6100570" y="2689971"/>
            <a:ext cx="1977637" cy="267005"/>
          </a:xfrm>
          <a:prstGeom prst="bentArrow">
            <a:avLst>
              <a:gd name="adj1" fmla="val 25000"/>
              <a:gd name="adj2" fmla="val 0"/>
              <a:gd name="adj3" fmla="val 0"/>
              <a:gd name="adj4" fmla="val 38148"/>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22" name="Straight Connector 21">
            <a:extLst>
              <a:ext uri="{FF2B5EF4-FFF2-40B4-BE49-F238E27FC236}">
                <a16:creationId xmlns:a16="http://schemas.microsoft.com/office/drawing/2014/main" id="{6C9A305F-F842-F119-A3B4-1C62F602F668}"/>
              </a:ext>
              <a:ext uri="{C183D7F6-B498-43B3-948B-1728B52AA6E4}">
                <adec:decorative xmlns:adec="http://schemas.microsoft.com/office/drawing/2017/decorative" val="1"/>
              </a:ext>
            </a:extLst>
          </p:cNvPr>
          <p:cNvCxnSpPr>
            <a:cxnSpLocks/>
            <a:stCxn id="48" idx="4"/>
            <a:endCxn id="26" idx="0"/>
          </p:cNvCxnSpPr>
          <p:nvPr/>
        </p:nvCxnSpPr>
        <p:spPr>
          <a:xfrm>
            <a:off x="6097588" y="2680589"/>
            <a:ext cx="1" cy="692393"/>
          </a:xfrm>
          <a:prstGeom prst="line">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BFFE67-E0E6-EBA8-6FE4-46D8BDBC93D9}"/>
              </a:ext>
              <a:ext uri="{C183D7F6-B498-43B3-948B-1728B52AA6E4}">
                <adec:decorative xmlns:adec="http://schemas.microsoft.com/office/drawing/2017/decorative" val="1"/>
              </a:ext>
            </a:extLst>
          </p:cNvPr>
          <p:cNvSpPr/>
          <p:nvPr/>
        </p:nvSpPr>
        <p:spPr bwMode="auto">
          <a:xfrm>
            <a:off x="2250650"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5" name="Rectangle: Rounded Corners 24">
            <a:extLst>
              <a:ext uri="{FF2B5EF4-FFF2-40B4-BE49-F238E27FC236}">
                <a16:creationId xmlns:a16="http://schemas.microsoft.com/office/drawing/2014/main" id="{16EF51CF-84BC-BCCB-52A4-2F1582FE5623}"/>
              </a:ext>
              <a:ext uri="{C183D7F6-B498-43B3-948B-1728B52AA6E4}">
                <adec:decorative xmlns:adec="http://schemas.microsoft.com/office/drawing/2017/decorative" val="1"/>
              </a:ext>
            </a:extLst>
          </p:cNvPr>
          <p:cNvSpPr/>
          <p:nvPr/>
        </p:nvSpPr>
        <p:spPr bwMode="auto">
          <a:xfrm>
            <a:off x="9483346"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6" name="Rectangle: Rounded Corners 25">
            <a:extLst>
              <a:ext uri="{FF2B5EF4-FFF2-40B4-BE49-F238E27FC236}">
                <a16:creationId xmlns:a16="http://schemas.microsoft.com/office/drawing/2014/main" id="{48DDBBC0-A3F8-6C2B-2E49-F3EF21D8309A}"/>
              </a:ext>
              <a:ext uri="{C183D7F6-B498-43B3-948B-1728B52AA6E4}">
                <adec:decorative xmlns:adec="http://schemas.microsoft.com/office/drawing/2017/decorative" val="1"/>
              </a:ext>
            </a:extLst>
          </p:cNvPr>
          <p:cNvSpPr/>
          <p:nvPr/>
        </p:nvSpPr>
        <p:spPr bwMode="auto">
          <a:xfrm>
            <a:off x="5866998"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7" name="Rectangle: Rounded Corners 26">
            <a:extLst>
              <a:ext uri="{FF2B5EF4-FFF2-40B4-BE49-F238E27FC236}">
                <a16:creationId xmlns:a16="http://schemas.microsoft.com/office/drawing/2014/main" id="{0FB5C2B8-41AD-47B5-20F4-0894EB603032}"/>
              </a:ext>
              <a:ext uri="{C183D7F6-B498-43B3-948B-1728B52AA6E4}">
                <adec:decorative xmlns:adec="http://schemas.microsoft.com/office/drawing/2017/decorative" val="1"/>
              </a:ext>
            </a:extLst>
          </p:cNvPr>
          <p:cNvSpPr>
            <a:spLocks/>
          </p:cNvSpPr>
          <p:nvPr/>
        </p:nvSpPr>
        <p:spPr bwMode="auto">
          <a:xfrm>
            <a:off x="8892147" y="3402087"/>
            <a:ext cx="2547669"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ounded Rectangle 11">
            <a:extLst>
              <a:ext uri="{FF2B5EF4-FFF2-40B4-BE49-F238E27FC236}">
                <a16:creationId xmlns:a16="http://schemas.microsoft.com/office/drawing/2014/main" id="{B0D03D92-C896-6BC6-26A1-32397B6E81F8}"/>
              </a:ext>
              <a:ext uri="{C183D7F6-B498-43B3-948B-1728B52AA6E4}">
                <adec:decorative xmlns:adec="http://schemas.microsoft.com/office/drawing/2017/decorative" val="1"/>
              </a:ext>
            </a:extLst>
          </p:cNvPr>
          <p:cNvSpPr>
            <a:spLocks/>
          </p:cNvSpPr>
          <p:nvPr/>
        </p:nvSpPr>
        <p:spPr bwMode="auto">
          <a:xfrm>
            <a:off x="2227344"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9" name="Rounded Rectangle 11">
            <a:extLst>
              <a:ext uri="{FF2B5EF4-FFF2-40B4-BE49-F238E27FC236}">
                <a16:creationId xmlns:a16="http://schemas.microsoft.com/office/drawing/2014/main" id="{5B0BC557-3899-BCD1-8946-A7592AC6C8BE}"/>
              </a:ext>
              <a:ext uri="{C183D7F6-B498-43B3-948B-1728B52AA6E4}">
                <adec:decorative xmlns:adec="http://schemas.microsoft.com/office/drawing/2017/decorative" val="1"/>
              </a:ext>
            </a:extLst>
          </p:cNvPr>
          <p:cNvSpPr>
            <a:spLocks/>
          </p:cNvSpPr>
          <p:nvPr/>
        </p:nvSpPr>
        <p:spPr bwMode="auto">
          <a:xfrm>
            <a:off x="5843692"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1" name="Rounded Rectangle 11">
            <a:extLst>
              <a:ext uri="{FF2B5EF4-FFF2-40B4-BE49-F238E27FC236}">
                <a16:creationId xmlns:a16="http://schemas.microsoft.com/office/drawing/2014/main" id="{1242EBAE-CC04-4158-DBD7-91A3C7CD030F}"/>
              </a:ext>
              <a:ext uri="{C183D7F6-B498-43B3-948B-1728B52AA6E4}">
                <adec:decorative xmlns:adec="http://schemas.microsoft.com/office/drawing/2017/decorative" val="1"/>
              </a:ext>
            </a:extLst>
          </p:cNvPr>
          <p:cNvSpPr>
            <a:spLocks/>
          </p:cNvSpPr>
          <p:nvPr/>
        </p:nvSpPr>
        <p:spPr bwMode="auto">
          <a:xfrm>
            <a:off x="9460040"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Title 16">
            <a:extLst>
              <a:ext uri="{FF2B5EF4-FFF2-40B4-BE49-F238E27FC236}">
                <a16:creationId xmlns:a16="http://schemas.microsoft.com/office/drawing/2014/main" id="{300ACE57-6B59-674A-E200-ACAF45BC7415}"/>
              </a:ext>
            </a:extLst>
          </p:cNvPr>
          <p:cNvSpPr txBox="1">
            <a:spLocks/>
          </p:cNvSpPr>
          <p:nvPr/>
        </p:nvSpPr>
        <p:spPr>
          <a:xfrm>
            <a:off x="588263" y="1193028"/>
            <a:ext cx="11021125"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a:defRPr/>
            </a:pPr>
            <a:r>
              <a:rPr kumimoji="0" lang="en-US" sz="2000" b="0" i="0" u="none" strike="noStrike" kern="1200" cap="none" spc="0" normalizeH="0" baseline="0" noProof="0">
                <a:ln w="3175">
                  <a:noFill/>
                </a:ln>
                <a:solidFill>
                  <a:srgbClr val="000000"/>
                </a:solidFill>
                <a:effectLst/>
                <a:uLnTx/>
                <a:uFillTx/>
                <a:latin typeface="Segoe UI"/>
                <a:ea typeface="+mn-ea"/>
                <a:cs typeface="Segoe UI"/>
              </a:rPr>
              <a:t>Agents in Microsoft 365 Copilot’s </a:t>
            </a:r>
            <a:r>
              <a:rPr lang="en-US">
                <a:solidFill>
                  <a:srgbClr val="000000"/>
                </a:solidFill>
                <a:latin typeface="Segoe UI"/>
                <a:cs typeface="Segoe UI"/>
              </a:rPr>
              <a:t>leveraging</a:t>
            </a:r>
            <a:r>
              <a:rPr kumimoji="0" lang="en-US" sz="2000" b="0" i="0" u="none" strike="noStrike" kern="1200" cap="none" spc="0" normalizeH="0" baseline="0" noProof="0">
                <a:ln w="3175">
                  <a:noFill/>
                </a:ln>
                <a:solidFill>
                  <a:srgbClr val="000000"/>
                </a:solidFill>
                <a:effectLst/>
                <a:uLnTx/>
                <a:uFillTx/>
                <a:latin typeface="Segoe UI"/>
                <a:ea typeface="+mn-ea"/>
                <a:cs typeface="Segoe UI"/>
              </a:rPr>
              <a:t> information in SharePoint and Dataverse has raised concerns for organizations about oversharing, data loss, and insider risks.</a:t>
            </a:r>
          </a:p>
        </p:txBody>
      </p:sp>
      <p:sp>
        <p:nvSpPr>
          <p:cNvPr id="35" name="Rectangle: Rounded Corners 34">
            <a:extLst>
              <a:ext uri="{FF2B5EF4-FFF2-40B4-BE49-F238E27FC236}">
                <a16:creationId xmlns:a16="http://schemas.microsoft.com/office/drawing/2014/main" id="{7016CBCC-98AF-B624-3A33-013064EF8076}"/>
              </a:ext>
            </a:extLst>
          </p:cNvPr>
          <p:cNvSpPr>
            <a:spLocks/>
          </p:cNvSpPr>
          <p:nvPr/>
        </p:nvSpPr>
        <p:spPr bwMode="auto">
          <a:xfrm>
            <a:off x="1257300" y="2105629"/>
            <a:ext cx="9680576" cy="50016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Display Semibold"/>
                <a:ea typeface="+mn-ea"/>
                <a:cs typeface="+mn-cs"/>
              </a:rPr>
              <a:t>If grounding data and agent interactions are not secured, it could lead to</a:t>
            </a:r>
          </a:p>
        </p:txBody>
      </p:sp>
      <p:sp>
        <p:nvSpPr>
          <p:cNvPr id="41" name="Graphic 25" descr="Icon of a fingerprint">
            <a:extLst>
              <a:ext uri="{FF2B5EF4-FFF2-40B4-BE49-F238E27FC236}">
                <a16:creationId xmlns:a16="http://schemas.microsoft.com/office/drawing/2014/main" id="{A506F4CA-3594-3D72-43A9-E28B76563E6B}"/>
              </a:ext>
            </a:extLst>
          </p:cNvPr>
          <p:cNvSpPr>
            <a:spLocks/>
          </p:cNvSpPr>
          <p:nvPr/>
        </p:nvSpPr>
        <p:spPr>
          <a:xfrm>
            <a:off x="2342688" y="3669056"/>
            <a:ext cx="277106" cy="287486"/>
          </a:xfrm>
          <a:custGeom>
            <a:avLst/>
            <a:gdLst>
              <a:gd name="connsiteX0" fmla="*/ 123338 w 189604"/>
              <a:gd name="connsiteY0" fmla="*/ 95001 h 190526"/>
              <a:gd name="connsiteX1" fmla="*/ 134463 w 189604"/>
              <a:gd name="connsiteY1" fmla="*/ 117137 h 190526"/>
              <a:gd name="connsiteX2" fmla="*/ 135558 w 189604"/>
              <a:gd name="connsiteY2" fmla="*/ 122185 h 190526"/>
              <a:gd name="connsiteX3" fmla="*/ 136473 w 189604"/>
              <a:gd name="connsiteY3" fmla="*/ 127034 h 190526"/>
              <a:gd name="connsiteX4" fmla="*/ 139406 w 189604"/>
              <a:gd name="connsiteY4" fmla="*/ 138606 h 190526"/>
              <a:gd name="connsiteX5" fmla="*/ 154027 w 189604"/>
              <a:gd name="connsiteY5" fmla="*/ 157371 h 190526"/>
              <a:gd name="connsiteX6" fmla="*/ 154608 w 189604"/>
              <a:gd name="connsiteY6" fmla="*/ 170725 h 190526"/>
              <a:gd name="connsiteX7" fmla="*/ 141149 w 189604"/>
              <a:gd name="connsiteY7" fmla="*/ 171306 h 190526"/>
              <a:gd name="connsiteX8" fmla="*/ 122004 w 189604"/>
              <a:gd name="connsiteY8" fmla="*/ 146322 h 190526"/>
              <a:gd name="connsiteX9" fmla="*/ 118566 w 189604"/>
              <a:gd name="connsiteY9" fmla="*/ 134739 h 190526"/>
              <a:gd name="connsiteX10" fmla="*/ 116765 w 189604"/>
              <a:gd name="connsiteY10" fmla="*/ 125310 h 190526"/>
              <a:gd name="connsiteX11" fmla="*/ 116432 w 189604"/>
              <a:gd name="connsiteY11" fmla="*/ 123719 h 190526"/>
              <a:gd name="connsiteX12" fmla="*/ 109698 w 189604"/>
              <a:gd name="connsiteY12" fmla="*/ 108222 h 190526"/>
              <a:gd name="connsiteX13" fmla="*/ 86781 w 189604"/>
              <a:gd name="connsiteY13" fmla="*/ 109336 h 190526"/>
              <a:gd name="connsiteX14" fmla="*/ 84571 w 189604"/>
              <a:gd name="connsiteY14" fmla="*/ 144436 h 190526"/>
              <a:gd name="connsiteX15" fmla="*/ 97477 w 189604"/>
              <a:gd name="connsiteY15" fmla="*/ 176821 h 190526"/>
              <a:gd name="connsiteX16" fmla="*/ 93302 w 189604"/>
              <a:gd name="connsiteY16" fmla="*/ 189486 h 190526"/>
              <a:gd name="connsiteX17" fmla="*/ 93239 w 189604"/>
              <a:gd name="connsiteY17" fmla="*/ 189518 h 190526"/>
              <a:gd name="connsiteX18" fmla="*/ 80456 w 189604"/>
              <a:gd name="connsiteY18" fmla="*/ 185307 h 190526"/>
              <a:gd name="connsiteX19" fmla="*/ 66293 w 189604"/>
              <a:gd name="connsiteY19" fmla="*/ 149770 h 190526"/>
              <a:gd name="connsiteX20" fmla="*/ 70674 w 189604"/>
              <a:gd name="connsiteY20" fmla="*/ 99230 h 190526"/>
              <a:gd name="connsiteX21" fmla="*/ 123338 w 189604"/>
              <a:gd name="connsiteY21" fmla="*/ 95001 h 190526"/>
              <a:gd name="connsiteX22" fmla="*/ 99497 w 189604"/>
              <a:gd name="connsiteY22" fmla="*/ 115242 h 190526"/>
              <a:gd name="connsiteX23" fmla="*/ 109326 w 189604"/>
              <a:gd name="connsiteY23" fmla="*/ 124443 h 190526"/>
              <a:gd name="connsiteX24" fmla="*/ 122661 w 189604"/>
              <a:gd name="connsiteY24" fmla="*/ 164143 h 190526"/>
              <a:gd name="connsiteX25" fmla="*/ 124471 w 189604"/>
              <a:gd name="connsiteY25" fmla="*/ 166610 h 190526"/>
              <a:gd name="connsiteX26" fmla="*/ 127329 w 189604"/>
              <a:gd name="connsiteY26" fmla="*/ 170325 h 190526"/>
              <a:gd name="connsiteX27" fmla="*/ 125623 w 189604"/>
              <a:gd name="connsiteY27" fmla="*/ 183686 h 190526"/>
              <a:gd name="connsiteX28" fmla="*/ 113013 w 189604"/>
              <a:gd name="connsiteY28" fmla="*/ 182841 h 190526"/>
              <a:gd name="connsiteX29" fmla="*/ 112232 w 189604"/>
              <a:gd name="connsiteY29" fmla="*/ 181936 h 190526"/>
              <a:gd name="connsiteX30" fmla="*/ 109374 w 189604"/>
              <a:gd name="connsiteY30" fmla="*/ 178221 h 190526"/>
              <a:gd name="connsiteX31" fmla="*/ 90296 w 189604"/>
              <a:gd name="connsiteY31" fmla="*/ 125071 h 190526"/>
              <a:gd name="connsiteX32" fmla="*/ 99497 w 189604"/>
              <a:gd name="connsiteY32" fmla="*/ 115242 h 190526"/>
              <a:gd name="connsiteX33" fmla="*/ 62349 w 189604"/>
              <a:gd name="connsiteY33" fmla="*/ 68455 h 190526"/>
              <a:gd name="connsiteX34" fmla="*/ 129186 w 189604"/>
              <a:gd name="connsiteY34" fmla="*/ 65654 h 190526"/>
              <a:gd name="connsiteX35" fmla="*/ 149979 w 189604"/>
              <a:gd name="connsiteY35" fmla="*/ 86400 h 190526"/>
              <a:gd name="connsiteX36" fmla="*/ 146574 w 189604"/>
              <a:gd name="connsiteY36" fmla="*/ 99435 h 190526"/>
              <a:gd name="connsiteX37" fmla="*/ 133539 w 189604"/>
              <a:gd name="connsiteY37" fmla="*/ 96030 h 190526"/>
              <a:gd name="connsiteX38" fmla="*/ 118880 w 189604"/>
              <a:gd name="connsiteY38" fmla="*/ 81685 h 190526"/>
              <a:gd name="connsiteX39" fmla="*/ 73684 w 189604"/>
              <a:gd name="connsiteY39" fmla="*/ 83771 h 190526"/>
              <a:gd name="connsiteX40" fmla="*/ 54415 w 189604"/>
              <a:gd name="connsiteY40" fmla="*/ 133844 h 190526"/>
              <a:gd name="connsiteX41" fmla="*/ 64778 w 189604"/>
              <a:gd name="connsiteY41" fmla="*/ 168467 h 190526"/>
              <a:gd name="connsiteX42" fmla="*/ 60237 w 189604"/>
              <a:gd name="connsiteY42" fmla="*/ 181149 h 190526"/>
              <a:gd name="connsiteX43" fmla="*/ 47747 w 189604"/>
              <a:gd name="connsiteY43" fmla="*/ 176992 h 190526"/>
              <a:gd name="connsiteX44" fmla="*/ 35460 w 189604"/>
              <a:gd name="connsiteY44" fmla="*/ 135625 h 190526"/>
              <a:gd name="connsiteX45" fmla="*/ 62349 w 189604"/>
              <a:gd name="connsiteY45" fmla="*/ 68455 h 190526"/>
              <a:gd name="connsiteX46" fmla="*/ 163057 w 189604"/>
              <a:gd name="connsiteY46" fmla="*/ 117604 h 190526"/>
              <a:gd name="connsiteX47" fmla="*/ 166877 w 189604"/>
              <a:gd name="connsiteY47" fmla="*/ 130624 h 190526"/>
              <a:gd name="connsiteX48" fmla="*/ 171525 w 189604"/>
              <a:gd name="connsiteY48" fmla="*/ 135606 h 190526"/>
              <a:gd name="connsiteX49" fmla="*/ 177887 w 189604"/>
              <a:gd name="connsiteY49" fmla="*/ 147484 h 190526"/>
              <a:gd name="connsiteX50" fmla="*/ 166010 w 189604"/>
              <a:gd name="connsiteY50" fmla="*/ 153846 h 190526"/>
              <a:gd name="connsiteX51" fmla="*/ 150970 w 189604"/>
              <a:gd name="connsiteY51" fmla="*/ 141111 h 190526"/>
              <a:gd name="connsiteX52" fmla="*/ 144036 w 189604"/>
              <a:gd name="connsiteY52" fmla="*/ 118575 h 190526"/>
              <a:gd name="connsiteX53" fmla="*/ 152870 w 189604"/>
              <a:gd name="connsiteY53" fmla="*/ 108406 h 190526"/>
              <a:gd name="connsiteX54" fmla="*/ 163039 w 189604"/>
              <a:gd name="connsiteY54" fmla="*/ 117241 h 190526"/>
              <a:gd name="connsiteX55" fmla="*/ 163057 w 189604"/>
              <a:gd name="connsiteY55" fmla="*/ 117594 h 190526"/>
              <a:gd name="connsiteX56" fmla="*/ 80380 w 189604"/>
              <a:gd name="connsiteY56" fmla="*/ 37641 h 190526"/>
              <a:gd name="connsiteX57" fmla="*/ 75598 w 189604"/>
              <a:gd name="connsiteY57" fmla="*/ 50233 h 190526"/>
              <a:gd name="connsiteX58" fmla="*/ 37784 w 189604"/>
              <a:gd name="connsiteY58" fmla="*/ 83057 h 190526"/>
              <a:gd name="connsiteX59" fmla="*/ 26992 w 189604"/>
              <a:gd name="connsiteY59" fmla="*/ 139473 h 190526"/>
              <a:gd name="connsiteX60" fmla="*/ 18843 w 189604"/>
              <a:gd name="connsiteY60" fmla="*/ 150198 h 190526"/>
              <a:gd name="connsiteX61" fmla="*/ 8117 w 189604"/>
              <a:gd name="connsiteY61" fmla="*/ 142049 h 190526"/>
              <a:gd name="connsiteX62" fmla="*/ 8104 w 189604"/>
              <a:gd name="connsiteY62" fmla="*/ 141950 h 190526"/>
              <a:gd name="connsiteX63" fmla="*/ 21287 w 189604"/>
              <a:gd name="connsiteY63" fmla="*/ 73532 h 190526"/>
              <a:gd name="connsiteX64" fmla="*/ 67769 w 189604"/>
              <a:gd name="connsiteY64" fmla="*/ 32860 h 190526"/>
              <a:gd name="connsiteX65" fmla="*/ 80366 w 189604"/>
              <a:gd name="connsiteY65" fmla="*/ 37631 h 190526"/>
              <a:gd name="connsiteX66" fmla="*/ 80370 w 189604"/>
              <a:gd name="connsiteY66" fmla="*/ 37641 h 190526"/>
              <a:gd name="connsiteX67" fmla="*/ 103840 w 189604"/>
              <a:gd name="connsiteY67" fmla="*/ 27812 h 190526"/>
              <a:gd name="connsiteX68" fmla="*/ 157371 w 189604"/>
              <a:gd name="connsiteY68" fmla="*/ 52100 h 190526"/>
              <a:gd name="connsiteX69" fmla="*/ 189517 w 189604"/>
              <a:gd name="connsiteY69" fmla="*/ 116232 h 190526"/>
              <a:gd name="connsiteX70" fmla="*/ 181355 w 189604"/>
              <a:gd name="connsiteY70" fmla="*/ 126948 h 190526"/>
              <a:gd name="connsiteX71" fmla="*/ 170639 w 189604"/>
              <a:gd name="connsiteY71" fmla="*/ 118785 h 190526"/>
              <a:gd name="connsiteX72" fmla="*/ 144702 w 189604"/>
              <a:gd name="connsiteY72" fmla="*/ 66331 h 190526"/>
              <a:gd name="connsiteX73" fmla="*/ 103440 w 189604"/>
              <a:gd name="connsiteY73" fmla="*/ 46862 h 190526"/>
              <a:gd name="connsiteX74" fmla="*/ 94110 w 189604"/>
              <a:gd name="connsiteY74" fmla="*/ 37141 h 190526"/>
              <a:gd name="connsiteX75" fmla="*/ 103831 w 189604"/>
              <a:gd name="connsiteY75" fmla="*/ 27812 h 190526"/>
              <a:gd name="connsiteX76" fmla="*/ 34136 w 189604"/>
              <a:gd name="connsiteY76" fmla="*/ 30002 h 190526"/>
              <a:gd name="connsiteX77" fmla="*/ 33357 w 189604"/>
              <a:gd name="connsiteY77" fmla="*/ 43450 h 190526"/>
              <a:gd name="connsiteX78" fmla="*/ 33355 w 189604"/>
              <a:gd name="connsiteY78" fmla="*/ 43452 h 190526"/>
              <a:gd name="connsiteX79" fmla="*/ 25525 w 189604"/>
              <a:gd name="connsiteY79" fmla="*/ 51396 h 190526"/>
              <a:gd name="connsiteX80" fmla="*/ 17744 w 189604"/>
              <a:gd name="connsiteY80" fmla="*/ 62568 h 190526"/>
              <a:gd name="connsiteX81" fmla="*/ 4709 w 189604"/>
              <a:gd name="connsiteY81" fmla="*/ 65968 h 190526"/>
              <a:gd name="connsiteX82" fmla="*/ 1246 w 189604"/>
              <a:gd name="connsiteY82" fmla="*/ 53043 h 190526"/>
              <a:gd name="connsiteX83" fmla="*/ 11267 w 189604"/>
              <a:gd name="connsiteY83" fmla="*/ 38756 h 190526"/>
              <a:gd name="connsiteX84" fmla="*/ 20687 w 189604"/>
              <a:gd name="connsiteY84" fmla="*/ 29231 h 190526"/>
              <a:gd name="connsiteX85" fmla="*/ 34135 w 189604"/>
              <a:gd name="connsiteY85" fmla="*/ 30001 h 190526"/>
              <a:gd name="connsiteX86" fmla="*/ 34136 w 189604"/>
              <a:gd name="connsiteY86" fmla="*/ 30002 h 190526"/>
              <a:gd name="connsiteX87" fmla="*/ 99716 w 189604"/>
              <a:gd name="connsiteY87" fmla="*/ 151 h 190526"/>
              <a:gd name="connsiteX88" fmla="*/ 155580 w 189604"/>
              <a:gd name="connsiteY88" fmla="*/ 17172 h 190526"/>
              <a:gd name="connsiteX89" fmla="*/ 157552 w 189604"/>
              <a:gd name="connsiteY89" fmla="*/ 30497 h 190526"/>
              <a:gd name="connsiteX90" fmla="*/ 144227 w 189604"/>
              <a:gd name="connsiteY90" fmla="*/ 32470 h 190526"/>
              <a:gd name="connsiteX91" fmla="*/ 143931 w 189604"/>
              <a:gd name="connsiteY91" fmla="*/ 32241 h 190526"/>
              <a:gd name="connsiteX92" fmla="*/ 98830 w 189604"/>
              <a:gd name="connsiteY92" fmla="*/ 19182 h 190526"/>
              <a:gd name="connsiteX93" fmla="*/ 55472 w 189604"/>
              <a:gd name="connsiteY93" fmla="*/ 28421 h 190526"/>
              <a:gd name="connsiteX94" fmla="*/ 42450 w 189604"/>
              <a:gd name="connsiteY94" fmla="*/ 24976 h 190526"/>
              <a:gd name="connsiteX95" fmla="*/ 45509 w 189604"/>
              <a:gd name="connsiteY95" fmla="*/ 12191 h 190526"/>
              <a:gd name="connsiteX96" fmla="*/ 99716 w 189604"/>
              <a:gd name="connsiteY96" fmla="*/ 151 h 19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89604" h="190526">
                <a:moveTo>
                  <a:pt x="123338" y="95001"/>
                </a:moveTo>
                <a:cubicBezTo>
                  <a:pt x="129015" y="100783"/>
                  <a:pt x="132196" y="107688"/>
                  <a:pt x="134463" y="117137"/>
                </a:cubicBezTo>
                <a:lnTo>
                  <a:pt x="135558" y="122185"/>
                </a:lnTo>
                <a:lnTo>
                  <a:pt x="136473" y="127034"/>
                </a:lnTo>
                <a:cubicBezTo>
                  <a:pt x="137654" y="133387"/>
                  <a:pt x="138359" y="136292"/>
                  <a:pt x="139406" y="138606"/>
                </a:cubicBezTo>
                <a:cubicBezTo>
                  <a:pt x="142121" y="144664"/>
                  <a:pt x="146969" y="150932"/>
                  <a:pt x="154027" y="157371"/>
                </a:cubicBezTo>
                <a:cubicBezTo>
                  <a:pt x="157904" y="160895"/>
                  <a:pt x="158171" y="166877"/>
                  <a:pt x="154608" y="170725"/>
                </a:cubicBezTo>
                <a:cubicBezTo>
                  <a:pt x="151040" y="174577"/>
                  <a:pt x="145036" y="174836"/>
                  <a:pt x="141149" y="171306"/>
                </a:cubicBezTo>
                <a:cubicBezTo>
                  <a:pt x="132291" y="163238"/>
                  <a:pt x="125871" y="154932"/>
                  <a:pt x="122004" y="146322"/>
                </a:cubicBezTo>
                <a:cubicBezTo>
                  <a:pt x="120509" y="142988"/>
                  <a:pt x="119604" y="139873"/>
                  <a:pt x="118566" y="134739"/>
                </a:cubicBezTo>
                <a:lnTo>
                  <a:pt x="116765" y="125310"/>
                </a:lnTo>
                <a:lnTo>
                  <a:pt x="116432" y="123719"/>
                </a:lnTo>
                <a:cubicBezTo>
                  <a:pt x="114803" y="116080"/>
                  <a:pt x="112832" y="111403"/>
                  <a:pt x="109698" y="108222"/>
                </a:cubicBezTo>
                <a:cubicBezTo>
                  <a:pt x="103992" y="102411"/>
                  <a:pt x="90153" y="104031"/>
                  <a:pt x="86781" y="109336"/>
                </a:cubicBezTo>
                <a:cubicBezTo>
                  <a:pt x="81818" y="117128"/>
                  <a:pt x="80513" y="130682"/>
                  <a:pt x="84571" y="144436"/>
                </a:cubicBezTo>
                <a:cubicBezTo>
                  <a:pt x="87809" y="155399"/>
                  <a:pt x="92115" y="166200"/>
                  <a:pt x="97477" y="176821"/>
                </a:cubicBezTo>
                <a:cubicBezTo>
                  <a:pt x="99821" y="181471"/>
                  <a:pt x="97953" y="187141"/>
                  <a:pt x="93302" y="189486"/>
                </a:cubicBezTo>
                <a:cubicBezTo>
                  <a:pt x="93281" y="189497"/>
                  <a:pt x="93260" y="189507"/>
                  <a:pt x="93239" y="189518"/>
                </a:cubicBezTo>
                <a:cubicBezTo>
                  <a:pt x="88545" y="191863"/>
                  <a:pt x="82837" y="189983"/>
                  <a:pt x="80456" y="185307"/>
                </a:cubicBezTo>
                <a:cubicBezTo>
                  <a:pt x="74673" y="173913"/>
                  <a:pt x="69933" y="162018"/>
                  <a:pt x="66293" y="149770"/>
                </a:cubicBezTo>
                <a:cubicBezTo>
                  <a:pt x="60768" y="131063"/>
                  <a:pt x="62606" y="111898"/>
                  <a:pt x="70674" y="99230"/>
                </a:cubicBezTo>
                <a:cubicBezTo>
                  <a:pt x="80580" y="83704"/>
                  <a:pt x="108965" y="80380"/>
                  <a:pt x="123338" y="95001"/>
                </a:cubicBezTo>
                <a:close/>
                <a:moveTo>
                  <a:pt x="99497" y="115242"/>
                </a:moveTo>
                <a:cubicBezTo>
                  <a:pt x="104751" y="115070"/>
                  <a:pt x="109150" y="119189"/>
                  <a:pt x="109326" y="124443"/>
                </a:cubicBezTo>
                <a:cubicBezTo>
                  <a:pt x="109806" y="138693"/>
                  <a:pt x="114440" y="152493"/>
                  <a:pt x="122661" y="164143"/>
                </a:cubicBezTo>
                <a:lnTo>
                  <a:pt x="124471" y="166610"/>
                </a:lnTo>
                <a:lnTo>
                  <a:pt x="127329" y="170325"/>
                </a:lnTo>
                <a:cubicBezTo>
                  <a:pt x="130547" y="174485"/>
                  <a:pt x="129783" y="180468"/>
                  <a:pt x="125623" y="183686"/>
                </a:cubicBezTo>
                <a:cubicBezTo>
                  <a:pt x="121810" y="186635"/>
                  <a:pt x="116397" y="186272"/>
                  <a:pt x="113013" y="182841"/>
                </a:cubicBezTo>
                <a:lnTo>
                  <a:pt x="112232" y="181936"/>
                </a:lnTo>
                <a:lnTo>
                  <a:pt x="109374" y="178221"/>
                </a:lnTo>
                <a:cubicBezTo>
                  <a:pt x="97610" y="162937"/>
                  <a:pt x="90937" y="144348"/>
                  <a:pt x="90296" y="125071"/>
                </a:cubicBezTo>
                <a:cubicBezTo>
                  <a:pt x="90124" y="119817"/>
                  <a:pt x="94243" y="115418"/>
                  <a:pt x="99497" y="115242"/>
                </a:cubicBezTo>
                <a:close/>
                <a:moveTo>
                  <a:pt x="62349" y="68455"/>
                </a:moveTo>
                <a:cubicBezTo>
                  <a:pt x="83314" y="52929"/>
                  <a:pt x="110698" y="53777"/>
                  <a:pt x="129186" y="65654"/>
                </a:cubicBezTo>
                <a:cubicBezTo>
                  <a:pt x="138340" y="71541"/>
                  <a:pt x="145312" y="78447"/>
                  <a:pt x="149979" y="86400"/>
                </a:cubicBezTo>
                <a:cubicBezTo>
                  <a:pt x="152639" y="90940"/>
                  <a:pt x="151114" y="96775"/>
                  <a:pt x="146574" y="99435"/>
                </a:cubicBezTo>
                <a:cubicBezTo>
                  <a:pt x="142034" y="102094"/>
                  <a:pt x="136198" y="100569"/>
                  <a:pt x="133539" y="96030"/>
                </a:cubicBezTo>
                <a:cubicBezTo>
                  <a:pt x="130491" y="90819"/>
                  <a:pt x="125643" y="86028"/>
                  <a:pt x="118880" y="81685"/>
                </a:cubicBezTo>
                <a:cubicBezTo>
                  <a:pt x="106688" y="73846"/>
                  <a:pt x="87867" y="73265"/>
                  <a:pt x="73684" y="83771"/>
                </a:cubicBezTo>
                <a:cubicBezTo>
                  <a:pt x="58825" y="94763"/>
                  <a:pt x="52538" y="113737"/>
                  <a:pt x="54415" y="133844"/>
                </a:cubicBezTo>
                <a:cubicBezTo>
                  <a:pt x="55491" y="145226"/>
                  <a:pt x="58920" y="156761"/>
                  <a:pt x="64778" y="168467"/>
                </a:cubicBezTo>
                <a:cubicBezTo>
                  <a:pt x="67026" y="173223"/>
                  <a:pt x="64993" y="178901"/>
                  <a:pt x="60237" y="181149"/>
                </a:cubicBezTo>
                <a:cubicBezTo>
                  <a:pt x="55632" y="183326"/>
                  <a:pt x="50129" y="181495"/>
                  <a:pt x="47747" y="176992"/>
                </a:cubicBezTo>
                <a:cubicBezTo>
                  <a:pt x="40861" y="163229"/>
                  <a:pt x="36746" y="149427"/>
                  <a:pt x="35460" y="135625"/>
                </a:cubicBezTo>
                <a:cubicBezTo>
                  <a:pt x="32993" y="109431"/>
                  <a:pt x="41470" y="83914"/>
                  <a:pt x="62349" y="68455"/>
                </a:cubicBezTo>
                <a:close/>
                <a:moveTo>
                  <a:pt x="163057" y="117604"/>
                </a:moveTo>
                <a:cubicBezTo>
                  <a:pt x="163343" y="122938"/>
                  <a:pt x="164629" y="127224"/>
                  <a:pt x="166877" y="130624"/>
                </a:cubicBezTo>
                <a:cubicBezTo>
                  <a:pt x="168991" y="133834"/>
                  <a:pt x="170677" y="135349"/>
                  <a:pt x="171525" y="135606"/>
                </a:cubicBezTo>
                <a:cubicBezTo>
                  <a:pt x="176562" y="137129"/>
                  <a:pt x="179410" y="142447"/>
                  <a:pt x="177887" y="147484"/>
                </a:cubicBezTo>
                <a:cubicBezTo>
                  <a:pt x="176364" y="152521"/>
                  <a:pt x="171047" y="155369"/>
                  <a:pt x="166010" y="153846"/>
                </a:cubicBezTo>
                <a:cubicBezTo>
                  <a:pt x="160180" y="152075"/>
                  <a:pt x="155304" y="147693"/>
                  <a:pt x="150970" y="141111"/>
                </a:cubicBezTo>
                <a:cubicBezTo>
                  <a:pt x="146769" y="134730"/>
                  <a:pt x="144483" y="127167"/>
                  <a:pt x="144036" y="118575"/>
                </a:cubicBezTo>
                <a:cubicBezTo>
                  <a:pt x="143667" y="113328"/>
                  <a:pt x="147623" y="108775"/>
                  <a:pt x="152870" y="108406"/>
                </a:cubicBezTo>
                <a:cubicBezTo>
                  <a:pt x="158117" y="108038"/>
                  <a:pt x="162670" y="111993"/>
                  <a:pt x="163039" y="117241"/>
                </a:cubicBezTo>
                <a:cubicBezTo>
                  <a:pt x="163047" y="117358"/>
                  <a:pt x="163053" y="117476"/>
                  <a:pt x="163057" y="117594"/>
                </a:cubicBezTo>
                <a:close/>
                <a:moveTo>
                  <a:pt x="80380" y="37641"/>
                </a:moveTo>
                <a:cubicBezTo>
                  <a:pt x="82536" y="42439"/>
                  <a:pt x="80395" y="48076"/>
                  <a:pt x="75598" y="50233"/>
                </a:cubicBezTo>
                <a:cubicBezTo>
                  <a:pt x="58511" y="57930"/>
                  <a:pt x="45995" y="68836"/>
                  <a:pt x="37784" y="83057"/>
                </a:cubicBezTo>
                <a:cubicBezTo>
                  <a:pt x="27469" y="100906"/>
                  <a:pt x="24678" y="121861"/>
                  <a:pt x="26992" y="139473"/>
                </a:cubicBezTo>
                <a:cubicBezTo>
                  <a:pt x="27704" y="144685"/>
                  <a:pt x="24055" y="149488"/>
                  <a:pt x="18843" y="150198"/>
                </a:cubicBezTo>
                <a:cubicBezTo>
                  <a:pt x="13631" y="150910"/>
                  <a:pt x="8829" y="147262"/>
                  <a:pt x="8117" y="142049"/>
                </a:cubicBezTo>
                <a:cubicBezTo>
                  <a:pt x="8113" y="142016"/>
                  <a:pt x="8108" y="141983"/>
                  <a:pt x="8104" y="141950"/>
                </a:cubicBezTo>
                <a:cubicBezTo>
                  <a:pt x="5294" y="120509"/>
                  <a:pt x="8628" y="95439"/>
                  <a:pt x="21287" y="73532"/>
                </a:cubicBezTo>
                <a:cubicBezTo>
                  <a:pt x="31564" y="55739"/>
                  <a:pt x="47147" y="42147"/>
                  <a:pt x="67769" y="32860"/>
                </a:cubicBezTo>
                <a:cubicBezTo>
                  <a:pt x="72565" y="30699"/>
                  <a:pt x="78204" y="32835"/>
                  <a:pt x="80366" y="37631"/>
                </a:cubicBezTo>
                <a:cubicBezTo>
                  <a:pt x="80368" y="37635"/>
                  <a:pt x="80369" y="37638"/>
                  <a:pt x="80370" y="37641"/>
                </a:cubicBezTo>
                <a:close/>
                <a:moveTo>
                  <a:pt x="103840" y="27812"/>
                </a:moveTo>
                <a:cubicBezTo>
                  <a:pt x="121890" y="28183"/>
                  <a:pt x="139749" y="36432"/>
                  <a:pt x="157371" y="52100"/>
                </a:cubicBezTo>
                <a:cubicBezTo>
                  <a:pt x="175173" y="67940"/>
                  <a:pt x="185898" y="89467"/>
                  <a:pt x="189517" y="116232"/>
                </a:cubicBezTo>
                <a:cubicBezTo>
                  <a:pt x="190222" y="121445"/>
                  <a:pt x="186568" y="126243"/>
                  <a:pt x="181355" y="126948"/>
                </a:cubicBezTo>
                <a:cubicBezTo>
                  <a:pt x="176141" y="127653"/>
                  <a:pt x="171344" y="123998"/>
                  <a:pt x="170639" y="118785"/>
                </a:cubicBezTo>
                <a:cubicBezTo>
                  <a:pt x="167600" y="96363"/>
                  <a:pt x="158961" y="79018"/>
                  <a:pt x="144702" y="66331"/>
                </a:cubicBezTo>
                <a:cubicBezTo>
                  <a:pt x="130243" y="53472"/>
                  <a:pt x="116508" y="47128"/>
                  <a:pt x="103440" y="46862"/>
                </a:cubicBezTo>
                <a:cubicBezTo>
                  <a:pt x="98179" y="46754"/>
                  <a:pt x="94003" y="42402"/>
                  <a:pt x="94110" y="37141"/>
                </a:cubicBezTo>
                <a:cubicBezTo>
                  <a:pt x="94218" y="31881"/>
                  <a:pt x="98570" y="27704"/>
                  <a:pt x="103831" y="27812"/>
                </a:cubicBezTo>
                <a:close/>
                <a:moveTo>
                  <a:pt x="34136" y="30002"/>
                </a:moveTo>
                <a:cubicBezTo>
                  <a:pt x="37634" y="33931"/>
                  <a:pt x="37285" y="39952"/>
                  <a:pt x="33357" y="43450"/>
                </a:cubicBezTo>
                <a:cubicBezTo>
                  <a:pt x="33356" y="43451"/>
                  <a:pt x="33356" y="43451"/>
                  <a:pt x="33355" y="43452"/>
                </a:cubicBezTo>
                <a:cubicBezTo>
                  <a:pt x="30879" y="45661"/>
                  <a:pt x="28259" y="48309"/>
                  <a:pt x="25525" y="51396"/>
                </a:cubicBezTo>
                <a:cubicBezTo>
                  <a:pt x="22568" y="54853"/>
                  <a:pt x="19961" y="58596"/>
                  <a:pt x="17744" y="62568"/>
                </a:cubicBezTo>
                <a:cubicBezTo>
                  <a:pt x="15083" y="67107"/>
                  <a:pt x="9247" y="68629"/>
                  <a:pt x="4709" y="65968"/>
                </a:cubicBezTo>
                <a:cubicBezTo>
                  <a:pt x="214" y="63333"/>
                  <a:pt x="-1329" y="57574"/>
                  <a:pt x="1246" y="53043"/>
                </a:cubicBezTo>
                <a:cubicBezTo>
                  <a:pt x="4100" y="47958"/>
                  <a:pt x="7457" y="43171"/>
                  <a:pt x="11267" y="38756"/>
                </a:cubicBezTo>
                <a:cubicBezTo>
                  <a:pt x="14486" y="35136"/>
                  <a:pt x="17620" y="31955"/>
                  <a:pt x="20687" y="29231"/>
                </a:cubicBezTo>
                <a:cubicBezTo>
                  <a:pt x="24613" y="25730"/>
                  <a:pt x="30634" y="26075"/>
                  <a:pt x="34135" y="30001"/>
                </a:cubicBezTo>
                <a:cubicBezTo>
                  <a:pt x="34135" y="30002"/>
                  <a:pt x="34136" y="30002"/>
                  <a:pt x="34136" y="30002"/>
                </a:cubicBezTo>
                <a:close/>
                <a:moveTo>
                  <a:pt x="99716" y="151"/>
                </a:moveTo>
                <a:cubicBezTo>
                  <a:pt x="121071" y="1151"/>
                  <a:pt x="140873" y="5818"/>
                  <a:pt x="155580" y="17172"/>
                </a:cubicBezTo>
                <a:cubicBezTo>
                  <a:pt x="159804" y="20307"/>
                  <a:pt x="160687" y="26273"/>
                  <a:pt x="157552" y="30497"/>
                </a:cubicBezTo>
                <a:cubicBezTo>
                  <a:pt x="154418" y="34722"/>
                  <a:pt x="148451" y="35605"/>
                  <a:pt x="144227" y="32470"/>
                </a:cubicBezTo>
                <a:cubicBezTo>
                  <a:pt x="144127" y="32395"/>
                  <a:pt x="144028" y="32319"/>
                  <a:pt x="143931" y="32241"/>
                </a:cubicBezTo>
                <a:cubicBezTo>
                  <a:pt x="132472" y="23402"/>
                  <a:pt x="116432" y="20001"/>
                  <a:pt x="98830" y="19182"/>
                </a:cubicBezTo>
                <a:cubicBezTo>
                  <a:pt x="81152" y="18353"/>
                  <a:pt x="66769" y="21487"/>
                  <a:pt x="55472" y="28421"/>
                </a:cubicBezTo>
                <a:cubicBezTo>
                  <a:pt x="50925" y="31066"/>
                  <a:pt x="45094" y="29523"/>
                  <a:pt x="42450" y="24976"/>
                </a:cubicBezTo>
                <a:cubicBezTo>
                  <a:pt x="39894" y="20580"/>
                  <a:pt x="41241" y="14953"/>
                  <a:pt x="45509" y="12191"/>
                </a:cubicBezTo>
                <a:cubicBezTo>
                  <a:pt x="60292" y="3113"/>
                  <a:pt x="78437" y="-849"/>
                  <a:pt x="99716" y="151"/>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Rounded Rectangle 62_1">
            <a:extLst>
              <a:ext uri="{FF2B5EF4-FFF2-40B4-BE49-F238E27FC236}">
                <a16:creationId xmlns:a16="http://schemas.microsoft.com/office/drawing/2014/main" id="{780BFE3A-CFBE-D525-2392-7BF8248E9B86}"/>
              </a:ext>
              <a:ext uri="{C183D7F6-B498-43B3-948B-1728B52AA6E4}">
                <adec:decorative xmlns:adec="http://schemas.microsoft.com/office/drawing/2017/decorative" val="0"/>
              </a:ext>
            </a:extLst>
          </p:cNvPr>
          <p:cNvSpPr>
            <a:spLocks/>
          </p:cNvSpPr>
          <p:nvPr/>
        </p:nvSpPr>
        <p:spPr bwMode="auto">
          <a:xfrm>
            <a:off x="1303689" y="4253590"/>
            <a:ext cx="2355104" cy="8309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Access to information beyond what the user needs for their role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Graphic 256" descr="Icon of an app window with a closed padlock">
            <a:extLst>
              <a:ext uri="{FF2B5EF4-FFF2-40B4-BE49-F238E27FC236}">
                <a16:creationId xmlns:a16="http://schemas.microsoft.com/office/drawing/2014/main" id="{1FBFEA3B-5878-0699-4503-0749C5CAF4EB}"/>
              </a:ext>
            </a:extLst>
          </p:cNvPr>
          <p:cNvSpPr>
            <a:spLocks/>
          </p:cNvSpPr>
          <p:nvPr/>
        </p:nvSpPr>
        <p:spPr>
          <a:xfrm>
            <a:off x="5976536" y="3691746"/>
            <a:ext cx="242106" cy="242106"/>
          </a:xfrm>
          <a:custGeom>
            <a:avLst/>
            <a:gdLst>
              <a:gd name="connsiteX0" fmla="*/ 171450 w 190500"/>
              <a:gd name="connsiteY0" fmla="*/ 52388 h 190500"/>
              <a:gd name="connsiteX1" fmla="*/ 171450 w 190500"/>
              <a:gd name="connsiteY1" fmla="*/ 81444 h 190500"/>
              <a:gd name="connsiteX2" fmla="*/ 147638 w 190500"/>
              <a:gd name="connsiteY2" fmla="*/ 71438 h 190500"/>
              <a:gd name="connsiteX3" fmla="*/ 114300 w 190500"/>
              <a:gd name="connsiteY3" fmla="*/ 104775 h 190500"/>
              <a:gd name="connsiteX4" fmla="*/ 114300 w 190500"/>
              <a:gd name="connsiteY4" fmla="*/ 105251 h 190500"/>
              <a:gd name="connsiteX5" fmla="*/ 95250 w 190500"/>
              <a:gd name="connsiteY5" fmla="*/ 128588 h 190500"/>
              <a:gd name="connsiteX6" fmla="*/ 95250 w 190500"/>
              <a:gd name="connsiteY6" fmla="*/ 171450 h 190500"/>
              <a:gd name="connsiteX7" fmla="*/ 30956 w 190500"/>
              <a:gd name="connsiteY7" fmla="*/ 171450 h 190500"/>
              <a:gd name="connsiteX8" fmla="*/ 0 w 190500"/>
              <a:gd name="connsiteY8" fmla="*/ 140494 h 190500"/>
              <a:gd name="connsiteX9" fmla="*/ 0 w 190500"/>
              <a:gd name="connsiteY9" fmla="*/ 52388 h 190500"/>
              <a:gd name="connsiteX10" fmla="*/ 171450 w 190500"/>
              <a:gd name="connsiteY10" fmla="*/ 52388 h 190500"/>
              <a:gd name="connsiteX11" fmla="*/ 140494 w 190500"/>
              <a:gd name="connsiteY11" fmla="*/ 0 h 190500"/>
              <a:gd name="connsiteX12" fmla="*/ 171450 w 190500"/>
              <a:gd name="connsiteY12" fmla="*/ 30956 h 190500"/>
              <a:gd name="connsiteX13" fmla="*/ 171450 w 190500"/>
              <a:gd name="connsiteY13" fmla="*/ 38100 h 190500"/>
              <a:gd name="connsiteX14" fmla="*/ 0 w 190500"/>
              <a:gd name="connsiteY14" fmla="*/ 38100 h 190500"/>
              <a:gd name="connsiteX15" fmla="*/ 0 w 190500"/>
              <a:gd name="connsiteY15" fmla="*/ 30956 h 190500"/>
              <a:gd name="connsiteX16" fmla="*/ 30956 w 190500"/>
              <a:gd name="connsiteY16" fmla="*/ 0 h 190500"/>
              <a:gd name="connsiteX17" fmla="*/ 140494 w 190500"/>
              <a:gd name="connsiteY17" fmla="*/ 0 h 190500"/>
              <a:gd name="connsiteX18" fmla="*/ 123825 w 190500"/>
              <a:gd name="connsiteY18" fmla="*/ 114300 h 190500"/>
              <a:gd name="connsiteX19" fmla="*/ 119063 w 190500"/>
              <a:gd name="connsiteY19" fmla="*/ 114300 h 190500"/>
              <a:gd name="connsiteX20" fmla="*/ 104775 w 190500"/>
              <a:gd name="connsiteY20" fmla="*/ 128588 h 190500"/>
              <a:gd name="connsiteX21" fmla="*/ 104775 w 190500"/>
              <a:gd name="connsiteY21" fmla="*/ 176213 h 190500"/>
              <a:gd name="connsiteX22" fmla="*/ 119063 w 190500"/>
              <a:gd name="connsiteY22" fmla="*/ 190500 h 190500"/>
              <a:gd name="connsiteX23" fmla="*/ 176213 w 190500"/>
              <a:gd name="connsiteY23" fmla="*/ 190500 h 190500"/>
              <a:gd name="connsiteX24" fmla="*/ 190500 w 190500"/>
              <a:gd name="connsiteY24" fmla="*/ 176213 h 190500"/>
              <a:gd name="connsiteX25" fmla="*/ 190500 w 190500"/>
              <a:gd name="connsiteY25" fmla="*/ 128588 h 190500"/>
              <a:gd name="connsiteX26" fmla="*/ 176213 w 190500"/>
              <a:gd name="connsiteY26" fmla="*/ 114300 h 190500"/>
              <a:gd name="connsiteX27" fmla="*/ 171450 w 190500"/>
              <a:gd name="connsiteY27" fmla="*/ 114300 h 190500"/>
              <a:gd name="connsiteX28" fmla="*/ 171450 w 190500"/>
              <a:gd name="connsiteY28" fmla="*/ 104775 h 190500"/>
              <a:gd name="connsiteX29" fmla="*/ 147638 w 190500"/>
              <a:gd name="connsiteY29" fmla="*/ 80963 h 190500"/>
              <a:gd name="connsiteX30" fmla="*/ 123825 w 190500"/>
              <a:gd name="connsiteY30" fmla="*/ 104775 h 190500"/>
              <a:gd name="connsiteX31" fmla="*/ 123825 w 190500"/>
              <a:gd name="connsiteY31" fmla="*/ 114300 h 190500"/>
              <a:gd name="connsiteX32" fmla="*/ 138113 w 190500"/>
              <a:gd name="connsiteY32" fmla="*/ 104775 h 190500"/>
              <a:gd name="connsiteX33" fmla="*/ 147638 w 190500"/>
              <a:gd name="connsiteY33" fmla="*/ 95250 h 190500"/>
              <a:gd name="connsiteX34" fmla="*/ 157163 w 190500"/>
              <a:gd name="connsiteY34" fmla="*/ 104775 h 190500"/>
              <a:gd name="connsiteX35" fmla="*/ 157163 w 190500"/>
              <a:gd name="connsiteY35" fmla="*/ 114300 h 190500"/>
              <a:gd name="connsiteX36" fmla="*/ 138113 w 190500"/>
              <a:gd name="connsiteY36" fmla="*/ 114300 h 190500"/>
              <a:gd name="connsiteX37" fmla="*/ 138113 w 190500"/>
              <a:gd name="connsiteY37" fmla="*/ 104775 h 190500"/>
              <a:gd name="connsiteX38" fmla="*/ 157163 w 190500"/>
              <a:gd name="connsiteY38" fmla="*/ 152400 h 190500"/>
              <a:gd name="connsiteX39" fmla="*/ 147638 w 190500"/>
              <a:gd name="connsiteY39" fmla="*/ 161925 h 190500"/>
              <a:gd name="connsiteX40" fmla="*/ 138113 w 190500"/>
              <a:gd name="connsiteY40" fmla="*/ 152400 h 190500"/>
              <a:gd name="connsiteX41" fmla="*/ 147638 w 190500"/>
              <a:gd name="connsiteY41" fmla="*/ 142875 h 190500"/>
              <a:gd name="connsiteX42" fmla="*/ 157163 w 190500"/>
              <a:gd name="connsiteY42" fmla="*/ 1524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90500">
                <a:moveTo>
                  <a:pt x="171450" y="52388"/>
                </a:moveTo>
                <a:lnTo>
                  <a:pt x="171450" y="81444"/>
                </a:lnTo>
                <a:cubicBezTo>
                  <a:pt x="165399" y="75268"/>
                  <a:pt x="156965" y="71438"/>
                  <a:pt x="147638" y="71438"/>
                </a:cubicBezTo>
                <a:cubicBezTo>
                  <a:pt x="129226" y="71438"/>
                  <a:pt x="114300" y="86363"/>
                  <a:pt x="114300" y="104775"/>
                </a:cubicBezTo>
                <a:lnTo>
                  <a:pt x="114300" y="105251"/>
                </a:lnTo>
                <a:cubicBezTo>
                  <a:pt x="103431" y="107457"/>
                  <a:pt x="95250" y="117067"/>
                  <a:pt x="95250" y="128588"/>
                </a:cubicBezTo>
                <a:lnTo>
                  <a:pt x="95250" y="171450"/>
                </a:lnTo>
                <a:lnTo>
                  <a:pt x="30956" y="171450"/>
                </a:lnTo>
                <a:cubicBezTo>
                  <a:pt x="13860" y="171450"/>
                  <a:pt x="0" y="157590"/>
                  <a:pt x="0" y="140494"/>
                </a:cubicBezTo>
                <a:lnTo>
                  <a:pt x="0" y="52388"/>
                </a:lnTo>
                <a:lnTo>
                  <a:pt x="171450" y="52388"/>
                </a:lnTo>
                <a:close/>
                <a:moveTo>
                  <a:pt x="140494" y="0"/>
                </a:moveTo>
                <a:cubicBezTo>
                  <a:pt x="157590" y="0"/>
                  <a:pt x="171450" y="13860"/>
                  <a:pt x="171450" y="30956"/>
                </a:cubicBezTo>
                <a:lnTo>
                  <a:pt x="171450" y="38100"/>
                </a:lnTo>
                <a:lnTo>
                  <a:pt x="0" y="38100"/>
                </a:lnTo>
                <a:lnTo>
                  <a:pt x="0" y="30956"/>
                </a:lnTo>
                <a:cubicBezTo>
                  <a:pt x="0" y="13860"/>
                  <a:pt x="13860" y="0"/>
                  <a:pt x="30956" y="0"/>
                </a:cubicBezTo>
                <a:lnTo>
                  <a:pt x="140494" y="0"/>
                </a:lnTo>
                <a:close/>
                <a:moveTo>
                  <a:pt x="123825" y="114300"/>
                </a:moveTo>
                <a:lnTo>
                  <a:pt x="119063" y="114300"/>
                </a:lnTo>
                <a:cubicBezTo>
                  <a:pt x="111172" y="114300"/>
                  <a:pt x="104775" y="120697"/>
                  <a:pt x="104775" y="128588"/>
                </a:cubicBezTo>
                <a:lnTo>
                  <a:pt x="104775" y="176213"/>
                </a:lnTo>
                <a:cubicBezTo>
                  <a:pt x="104775" y="184103"/>
                  <a:pt x="111172" y="190500"/>
                  <a:pt x="119063" y="190500"/>
                </a:cubicBezTo>
                <a:lnTo>
                  <a:pt x="176213" y="190500"/>
                </a:lnTo>
                <a:cubicBezTo>
                  <a:pt x="184103" y="190500"/>
                  <a:pt x="190500" y="184103"/>
                  <a:pt x="190500" y="176213"/>
                </a:cubicBezTo>
                <a:lnTo>
                  <a:pt x="190500" y="128588"/>
                </a:lnTo>
                <a:cubicBezTo>
                  <a:pt x="190500" y="120697"/>
                  <a:pt x="184103" y="114300"/>
                  <a:pt x="176213" y="114300"/>
                </a:cubicBezTo>
                <a:lnTo>
                  <a:pt x="171450" y="114300"/>
                </a:lnTo>
                <a:lnTo>
                  <a:pt x="171450" y="104775"/>
                </a:lnTo>
                <a:cubicBezTo>
                  <a:pt x="171450" y="91624"/>
                  <a:pt x="160789" y="80963"/>
                  <a:pt x="147638" y="80963"/>
                </a:cubicBezTo>
                <a:cubicBezTo>
                  <a:pt x="134486" y="80963"/>
                  <a:pt x="123825" y="91624"/>
                  <a:pt x="123825" y="104775"/>
                </a:cubicBezTo>
                <a:lnTo>
                  <a:pt x="123825" y="114300"/>
                </a:lnTo>
                <a:close/>
                <a:moveTo>
                  <a:pt x="138113" y="104775"/>
                </a:moveTo>
                <a:cubicBezTo>
                  <a:pt x="138113" y="99514"/>
                  <a:pt x="142377" y="95250"/>
                  <a:pt x="147638" y="95250"/>
                </a:cubicBezTo>
                <a:cubicBezTo>
                  <a:pt x="152898" y="95250"/>
                  <a:pt x="157163" y="99514"/>
                  <a:pt x="157163" y="104775"/>
                </a:cubicBezTo>
                <a:lnTo>
                  <a:pt x="157163" y="114300"/>
                </a:lnTo>
                <a:lnTo>
                  <a:pt x="138113" y="114300"/>
                </a:lnTo>
                <a:lnTo>
                  <a:pt x="138113" y="104775"/>
                </a:lnTo>
                <a:close/>
                <a:moveTo>
                  <a:pt x="157163" y="152400"/>
                </a:moveTo>
                <a:cubicBezTo>
                  <a:pt x="157163" y="157661"/>
                  <a:pt x="152898" y="161925"/>
                  <a:pt x="147638" y="161925"/>
                </a:cubicBezTo>
                <a:cubicBezTo>
                  <a:pt x="142377" y="161925"/>
                  <a:pt x="138113" y="157661"/>
                  <a:pt x="138113" y="152400"/>
                </a:cubicBezTo>
                <a:cubicBezTo>
                  <a:pt x="138113" y="147139"/>
                  <a:pt x="142377" y="142875"/>
                  <a:pt x="147638" y="142875"/>
                </a:cubicBezTo>
                <a:cubicBezTo>
                  <a:pt x="152898" y="142875"/>
                  <a:pt x="157163" y="147139"/>
                  <a:pt x="157163" y="15240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Rounded Rectangle 62_1">
            <a:extLst>
              <a:ext uri="{FF2B5EF4-FFF2-40B4-BE49-F238E27FC236}">
                <a16:creationId xmlns:a16="http://schemas.microsoft.com/office/drawing/2014/main" id="{27D308AF-6ECE-3E90-6E27-8430DBDB9580}"/>
              </a:ext>
              <a:ext uri="{C183D7F6-B498-43B3-948B-1728B52AA6E4}">
                <adec:decorative xmlns:adec="http://schemas.microsoft.com/office/drawing/2017/decorative" val="0"/>
              </a:ext>
            </a:extLst>
          </p:cNvPr>
          <p:cNvSpPr>
            <a:spLocks/>
          </p:cNvSpPr>
          <p:nvPr/>
        </p:nvSpPr>
        <p:spPr bwMode="auto">
          <a:xfrm>
            <a:off x="4739869" y="4253590"/>
            <a:ext cx="271226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Unauthorized disclosure of confidential information</a:t>
            </a:r>
          </a:p>
        </p:txBody>
      </p:sp>
      <p:sp>
        <p:nvSpPr>
          <p:cNvPr id="45" name="Freeform: Shape 44" descr="Icon of a person in front of a screen">
            <a:extLst>
              <a:ext uri="{FF2B5EF4-FFF2-40B4-BE49-F238E27FC236}">
                <a16:creationId xmlns:a16="http://schemas.microsoft.com/office/drawing/2014/main" id="{FA951D6F-200B-0F1E-5353-7431F4AAA9FB}"/>
              </a:ext>
            </a:extLst>
          </p:cNvPr>
          <p:cNvSpPr/>
          <p:nvPr/>
        </p:nvSpPr>
        <p:spPr>
          <a:xfrm>
            <a:off x="9586937" y="3685799"/>
            <a:ext cx="254000" cy="254000"/>
          </a:xfrm>
          <a:custGeom>
            <a:avLst/>
            <a:gdLst>
              <a:gd name="connsiteX0" fmla="*/ 146050 w 254000"/>
              <a:gd name="connsiteY0" fmla="*/ 177800 h 254000"/>
              <a:gd name="connsiteX1" fmla="*/ 234950 w 254000"/>
              <a:gd name="connsiteY1" fmla="*/ 177800 h 254000"/>
              <a:gd name="connsiteX2" fmla="*/ 254000 w 254000"/>
              <a:gd name="connsiteY2" fmla="*/ 196850 h 254000"/>
              <a:gd name="connsiteX3" fmla="*/ 254000 w 254000"/>
              <a:gd name="connsiteY3" fmla="*/ 203200 h 254000"/>
              <a:gd name="connsiteX4" fmla="*/ 190500 w 254000"/>
              <a:gd name="connsiteY4" fmla="*/ 254000 h 254000"/>
              <a:gd name="connsiteX5" fmla="*/ 127000 w 254000"/>
              <a:gd name="connsiteY5" fmla="*/ 203200 h 254000"/>
              <a:gd name="connsiteX6" fmla="*/ 127000 w 254000"/>
              <a:gd name="connsiteY6" fmla="*/ 196850 h 254000"/>
              <a:gd name="connsiteX7" fmla="*/ 146050 w 254000"/>
              <a:gd name="connsiteY7" fmla="*/ 177800 h 254000"/>
              <a:gd name="connsiteX8" fmla="*/ 190500 w 254000"/>
              <a:gd name="connsiteY8" fmla="*/ 95250 h 254000"/>
              <a:gd name="connsiteX9" fmla="*/ 225425 w 254000"/>
              <a:gd name="connsiteY9" fmla="*/ 130175 h 254000"/>
              <a:gd name="connsiteX10" fmla="*/ 190500 w 254000"/>
              <a:gd name="connsiteY10" fmla="*/ 165100 h 254000"/>
              <a:gd name="connsiteX11" fmla="*/ 155575 w 254000"/>
              <a:gd name="connsiteY11" fmla="*/ 130175 h 254000"/>
              <a:gd name="connsiteX12" fmla="*/ 190500 w 254000"/>
              <a:gd name="connsiteY12" fmla="*/ 95250 h 254000"/>
              <a:gd name="connsiteX13" fmla="*/ 0 w 254000"/>
              <a:gd name="connsiteY13" fmla="*/ 69850 h 254000"/>
              <a:gd name="connsiteX14" fmla="*/ 228600 w 254000"/>
              <a:gd name="connsiteY14" fmla="*/ 69850 h 254000"/>
              <a:gd name="connsiteX15" fmla="*/ 228600 w 254000"/>
              <a:gd name="connsiteY15" fmla="*/ 101600 h 254000"/>
              <a:gd name="connsiteX16" fmla="*/ 161920 w 254000"/>
              <a:gd name="connsiteY16" fmla="*/ 92108 h 254000"/>
              <a:gd name="connsiteX17" fmla="*/ 152429 w 254000"/>
              <a:gd name="connsiteY17" fmla="*/ 158788 h 254000"/>
              <a:gd name="connsiteX18" fmla="*/ 158115 w 254000"/>
              <a:gd name="connsiteY18" fmla="*/ 165100 h 254000"/>
              <a:gd name="connsiteX19" fmla="*/ 146050 w 254000"/>
              <a:gd name="connsiteY19" fmla="*/ 165100 h 254000"/>
              <a:gd name="connsiteX20" fmla="*/ 114300 w 254000"/>
              <a:gd name="connsiteY20" fmla="*/ 196850 h 254000"/>
              <a:gd name="connsiteX21" fmla="*/ 114300 w 254000"/>
              <a:gd name="connsiteY21" fmla="*/ 203200 h 254000"/>
              <a:gd name="connsiteX22" fmla="*/ 120498 w 254000"/>
              <a:gd name="connsiteY22" fmla="*/ 228600 h 254000"/>
              <a:gd name="connsiteX23" fmla="*/ 41275 w 254000"/>
              <a:gd name="connsiteY23" fmla="*/ 228600 h 254000"/>
              <a:gd name="connsiteX24" fmla="*/ 0 w 254000"/>
              <a:gd name="connsiteY24" fmla="*/ 187325 h 254000"/>
              <a:gd name="connsiteX25" fmla="*/ 41275 w 254000"/>
              <a:gd name="connsiteY25" fmla="*/ 0 h 254000"/>
              <a:gd name="connsiteX26" fmla="*/ 187325 w 254000"/>
              <a:gd name="connsiteY26" fmla="*/ 0 h 254000"/>
              <a:gd name="connsiteX27" fmla="*/ 228600 w 254000"/>
              <a:gd name="connsiteY27" fmla="*/ 41275 h 254000"/>
              <a:gd name="connsiteX28" fmla="*/ 228600 w 254000"/>
              <a:gd name="connsiteY28" fmla="*/ 50800 h 254000"/>
              <a:gd name="connsiteX29" fmla="*/ 0 w 254000"/>
              <a:gd name="connsiteY29" fmla="*/ 50800 h 254000"/>
              <a:gd name="connsiteX30" fmla="*/ 0 w 254000"/>
              <a:gd name="connsiteY30" fmla="*/ 41275 h 254000"/>
              <a:gd name="connsiteX31" fmla="*/ 41275 w 254000"/>
              <a:gd name="connsiteY31" fmla="*/ 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4000" h="254000">
                <a:moveTo>
                  <a:pt x="146050" y="177800"/>
                </a:moveTo>
                <a:lnTo>
                  <a:pt x="234950" y="177800"/>
                </a:lnTo>
                <a:cubicBezTo>
                  <a:pt x="245471" y="177800"/>
                  <a:pt x="254000" y="186329"/>
                  <a:pt x="254000" y="196850"/>
                </a:cubicBezTo>
                <a:lnTo>
                  <a:pt x="254000" y="203200"/>
                </a:lnTo>
                <a:cubicBezTo>
                  <a:pt x="254000" y="228232"/>
                  <a:pt x="230378" y="254000"/>
                  <a:pt x="190500" y="254000"/>
                </a:cubicBezTo>
                <a:cubicBezTo>
                  <a:pt x="150622" y="254000"/>
                  <a:pt x="127000" y="228232"/>
                  <a:pt x="127000" y="203200"/>
                </a:cubicBezTo>
                <a:lnTo>
                  <a:pt x="127000" y="196850"/>
                </a:lnTo>
                <a:cubicBezTo>
                  <a:pt x="127000" y="186329"/>
                  <a:pt x="135529" y="177800"/>
                  <a:pt x="146050" y="177800"/>
                </a:cubicBezTo>
                <a:close/>
                <a:moveTo>
                  <a:pt x="190500" y="95250"/>
                </a:moveTo>
                <a:cubicBezTo>
                  <a:pt x="209789" y="95250"/>
                  <a:pt x="225425" y="110886"/>
                  <a:pt x="225425" y="130175"/>
                </a:cubicBezTo>
                <a:cubicBezTo>
                  <a:pt x="225425" y="149464"/>
                  <a:pt x="209789" y="165100"/>
                  <a:pt x="190500" y="165100"/>
                </a:cubicBezTo>
                <a:cubicBezTo>
                  <a:pt x="171211" y="165100"/>
                  <a:pt x="155575" y="149464"/>
                  <a:pt x="155575" y="130175"/>
                </a:cubicBezTo>
                <a:cubicBezTo>
                  <a:pt x="155575" y="110886"/>
                  <a:pt x="171211" y="95250"/>
                  <a:pt x="190500" y="95250"/>
                </a:cubicBezTo>
                <a:close/>
                <a:moveTo>
                  <a:pt x="0" y="69850"/>
                </a:moveTo>
                <a:lnTo>
                  <a:pt x="228600" y="69850"/>
                </a:lnTo>
                <a:lnTo>
                  <a:pt x="228600" y="101600"/>
                </a:lnTo>
                <a:cubicBezTo>
                  <a:pt x="212808" y="80566"/>
                  <a:pt x="182954" y="76316"/>
                  <a:pt x="161920" y="92108"/>
                </a:cubicBezTo>
                <a:cubicBezTo>
                  <a:pt x="140886" y="107900"/>
                  <a:pt x="136636" y="137754"/>
                  <a:pt x="152429" y="158788"/>
                </a:cubicBezTo>
                <a:cubicBezTo>
                  <a:pt x="154132" y="161057"/>
                  <a:pt x="156035" y="163170"/>
                  <a:pt x="158115" y="165100"/>
                </a:cubicBezTo>
                <a:lnTo>
                  <a:pt x="146050" y="165100"/>
                </a:lnTo>
                <a:cubicBezTo>
                  <a:pt x="128515" y="165100"/>
                  <a:pt x="114300" y="179315"/>
                  <a:pt x="114300" y="196850"/>
                </a:cubicBezTo>
                <a:lnTo>
                  <a:pt x="114300" y="203200"/>
                </a:lnTo>
                <a:cubicBezTo>
                  <a:pt x="114300" y="212090"/>
                  <a:pt x="116459" y="220713"/>
                  <a:pt x="120498" y="228600"/>
                </a:cubicBezTo>
                <a:lnTo>
                  <a:pt x="41275" y="228600"/>
                </a:lnTo>
                <a:cubicBezTo>
                  <a:pt x="18479" y="228600"/>
                  <a:pt x="0" y="210121"/>
                  <a:pt x="0" y="187325"/>
                </a:cubicBezTo>
                <a:close/>
                <a:moveTo>
                  <a:pt x="41275" y="0"/>
                </a:moveTo>
                <a:lnTo>
                  <a:pt x="187325" y="0"/>
                </a:lnTo>
                <a:cubicBezTo>
                  <a:pt x="210121" y="0"/>
                  <a:pt x="228600" y="18479"/>
                  <a:pt x="228600" y="41275"/>
                </a:cubicBezTo>
                <a:lnTo>
                  <a:pt x="228600" y="50800"/>
                </a:lnTo>
                <a:lnTo>
                  <a:pt x="0" y="50800"/>
                </a:lnTo>
                <a:lnTo>
                  <a:pt x="0" y="41275"/>
                </a:lnTo>
                <a:cubicBezTo>
                  <a:pt x="0" y="18479"/>
                  <a:pt x="18479" y="0"/>
                  <a:pt x="41275" y="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Rounded Rectangle 62_1">
            <a:extLst>
              <a:ext uri="{FF2B5EF4-FFF2-40B4-BE49-F238E27FC236}">
                <a16:creationId xmlns:a16="http://schemas.microsoft.com/office/drawing/2014/main" id="{62FA39C0-0E9C-475F-DF2F-9F3FDCBB74FE}"/>
              </a:ext>
              <a:ext uri="{C183D7F6-B498-43B3-948B-1728B52AA6E4}">
                <adec:decorative xmlns:adec="http://schemas.microsoft.com/office/drawing/2017/decorative" val="0"/>
              </a:ext>
            </a:extLst>
          </p:cNvPr>
          <p:cNvSpPr>
            <a:spLocks/>
          </p:cNvSpPr>
          <p:nvPr/>
        </p:nvSpPr>
        <p:spPr bwMode="auto">
          <a:xfrm>
            <a:off x="8536385" y="4253590"/>
            <a:ext cx="2355104"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Out of date or irrelevant responses</a:t>
            </a:r>
          </a:p>
        </p:txBody>
      </p:sp>
      <p:sp>
        <p:nvSpPr>
          <p:cNvPr id="47" name="Rectangle: Rounded Corners 46">
            <a:extLst>
              <a:ext uri="{FF2B5EF4-FFF2-40B4-BE49-F238E27FC236}">
                <a16:creationId xmlns:a16="http://schemas.microsoft.com/office/drawing/2014/main" id="{A7DACE46-5B2D-4FE1-E362-8F7D4E7E28F1}"/>
              </a:ext>
            </a:extLst>
          </p:cNvPr>
          <p:cNvSpPr>
            <a:spLocks/>
          </p:cNvSpPr>
          <p:nvPr/>
        </p:nvSpPr>
        <p:spPr>
          <a:xfrm>
            <a:off x="588263" y="5752014"/>
            <a:ext cx="11021125" cy="517025"/>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91440" tIns="45720" rIns="91440" bIns="45720" rtlCol="0" anchor="ctr" anchorCtr="0">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743200" algn="l"/>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Sans Display" pitchFamily="2" charset="0"/>
              </a:rPr>
              <a:t>By addressing these risks, organizations can ensure that </a:t>
            </a:r>
            <a:r>
              <a:rPr lang="en-US" sz="1600" kern="0">
                <a:solidFill>
                  <a:srgbClr val="FFFFFF"/>
                </a:solidFill>
                <a:latin typeface="Segoe UI Semibold"/>
                <a:cs typeface="Segoe Sans Display" pitchFamily="2" charset="0"/>
              </a:rPr>
              <a:t>agents are secured end to end</a:t>
            </a:r>
            <a:endParaRPr kumimoji="0" lang="en-US" sz="1600" b="0" i="0" u="none" strike="noStrike" kern="0" cap="none" spc="0" normalizeH="0" baseline="0" noProof="0">
              <a:ln>
                <a:noFill/>
              </a:ln>
              <a:solidFill>
                <a:srgbClr val="FFFFFF"/>
              </a:solidFill>
              <a:effectLst/>
              <a:uLnTx/>
              <a:uFillTx/>
              <a:latin typeface="Segoe UI Semibold"/>
              <a:ea typeface="+mn-ea"/>
              <a:cs typeface="Segoe Sans Display" pitchFamily="2" charset="0"/>
            </a:endParaRPr>
          </a:p>
        </p:txBody>
      </p:sp>
      <p:sp>
        <p:nvSpPr>
          <p:cNvPr id="48" name="Oval 47">
            <a:extLst>
              <a:ext uri="{FF2B5EF4-FFF2-40B4-BE49-F238E27FC236}">
                <a16:creationId xmlns:a16="http://schemas.microsoft.com/office/drawing/2014/main" id="{A6CA9C16-6F0E-C69D-D3B7-090128AF169A}"/>
              </a:ext>
              <a:ext uri="{C183D7F6-B498-43B3-948B-1728B52AA6E4}">
                <adec:decorative xmlns:adec="http://schemas.microsoft.com/office/drawing/2017/decorative" val="1"/>
              </a:ext>
            </a:extLst>
          </p:cNvPr>
          <p:cNvSpPr/>
          <p:nvPr/>
        </p:nvSpPr>
        <p:spPr bwMode="auto">
          <a:xfrm>
            <a:off x="6019864" y="2523571"/>
            <a:ext cx="155448" cy="157018"/>
          </a:xfrm>
          <a:prstGeom prst="ellipse">
            <a:avLst/>
          </a:prstGeom>
          <a:solidFill>
            <a:schemeClr val="bg1"/>
          </a:solidFill>
          <a:ln w="25400">
            <a:solidFill>
              <a:schemeClr val="accent1"/>
            </a:solid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4341962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F480001B-1AB4-6658-FA7D-4F68CA1DD179}"/>
              </a:ext>
              <a:ext uri="{C183D7F6-B498-43B3-948B-1728B52AA6E4}">
                <adec:decorative xmlns:adec="http://schemas.microsoft.com/office/drawing/2017/decorative" val="1"/>
              </a:ext>
            </a:extLst>
          </p:cNvPr>
          <p:cNvSpPr>
            <a:spLocks/>
          </p:cNvSpPr>
          <p:nvPr/>
        </p:nvSpPr>
        <p:spPr bwMode="auto">
          <a:xfrm>
            <a:off x="864823" y="3067525"/>
            <a:ext cx="679868" cy="84046"/>
          </a:xfrm>
          <a:prstGeom prst="roundRect">
            <a:avLst>
              <a:gd name="adj" fmla="val 50000"/>
            </a:avLst>
          </a:prstGeom>
          <a:gradFill>
            <a:gsLst>
              <a:gs pos="0">
                <a:srgbClr val="C03BC4"/>
              </a:gs>
              <a:gs pos="80000">
                <a:srgbClr val="0078D4"/>
              </a:gs>
            </a:gsLst>
            <a:path path="circle">
              <a:fillToRect l="100000" t="100000"/>
            </a:path>
          </a:gradFill>
        </p:spPr>
        <p:txBody>
          <a:bodyPr wrap="square" lIns="91440" tIns="45720" rIns="91440" bIns="45720" anchor="ctr">
            <a:no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endParaRPr kumimoji="0" lang="en-US" sz="1600" b="0" i="1"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E399F756-7BEF-5CFA-AC63-DA4F1B9484B1}"/>
              </a:ext>
              <a:ext uri="{C183D7F6-B498-43B3-948B-1728B52AA6E4}">
                <adec:decorative xmlns:adec="http://schemas.microsoft.com/office/drawing/2017/decorative" val="1"/>
              </a:ext>
            </a:extLst>
          </p:cNvPr>
          <p:cNvSpPr>
            <a:spLocks/>
          </p:cNvSpPr>
          <p:nvPr/>
        </p:nvSpPr>
        <p:spPr bwMode="auto">
          <a:xfrm rot="16200000">
            <a:off x="1756151" y="1928074"/>
            <a:ext cx="2377325" cy="4740275"/>
          </a:xfrm>
          <a:prstGeom prst="roundRect">
            <a:avLst>
              <a:gd name="adj" fmla="val 5787"/>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E013BA49-E8F9-43F6-F7FA-A65F0B6AA0D8}"/>
              </a:ext>
              <a:ext uri="{C183D7F6-B498-43B3-948B-1728B52AA6E4}">
                <adec:decorative xmlns:adec="http://schemas.microsoft.com/office/drawing/2017/decorative" val="1"/>
              </a:ext>
            </a:extLst>
          </p:cNvPr>
          <p:cNvSpPr>
            <a:spLocks/>
          </p:cNvSpPr>
          <p:nvPr/>
        </p:nvSpPr>
        <p:spPr bwMode="auto">
          <a:xfrm>
            <a:off x="5058434" y="1690688"/>
            <a:ext cx="6536665" cy="4740275"/>
          </a:xfrm>
          <a:prstGeom prst="roundRect">
            <a:avLst>
              <a:gd name="adj" fmla="val 4500"/>
            </a:avLst>
          </a:prstGeom>
          <a:solidFill>
            <a:schemeClr val="bg1"/>
          </a:solidFill>
          <a:ln w="12700" cap="rnd">
            <a:noFill/>
            <a:headEnd type="none" w="med" len="med"/>
            <a:tailEnd type="none" w="med" len="med"/>
          </a:ln>
          <a:effectLst>
            <a:outerShdw blurRad="635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Rounded Rectangle 11">
            <a:extLst>
              <a:ext uri="{FF2B5EF4-FFF2-40B4-BE49-F238E27FC236}">
                <a16:creationId xmlns:a16="http://schemas.microsoft.com/office/drawing/2014/main" id="{EE46BA31-924D-A211-B506-EAC6AC0E6859}"/>
              </a:ext>
              <a:ext uri="{C183D7F6-B498-43B3-948B-1728B52AA6E4}">
                <adec:decorative xmlns:adec="http://schemas.microsoft.com/office/drawing/2017/decorative" val="1"/>
              </a:ext>
            </a:extLst>
          </p:cNvPr>
          <p:cNvSpPr/>
          <p:nvPr/>
        </p:nvSpPr>
        <p:spPr bwMode="auto">
          <a:xfrm>
            <a:off x="867859" y="2265564"/>
            <a:ext cx="676832" cy="676832"/>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367" rtl="0" eaLnBrk="1" fontAlgn="base" latinLnBrk="0" hangingPunct="1">
              <a:lnSpc>
                <a:spcPct val="100000"/>
              </a:lnSpc>
              <a:spcBef>
                <a:spcPct val="0"/>
              </a:spcBef>
              <a:spcAft>
                <a:spcPts val="1200"/>
              </a:spcAft>
              <a:buClrTx/>
              <a:buSzPct val="90000"/>
              <a:buFontTx/>
              <a:buNone/>
              <a:tabLst/>
              <a:defRPr/>
            </a:pPr>
            <a:endParaRPr kumimoji="0" lang="en-US" sz="2400" b="1" i="0" u="none" strike="noStrike" kern="1200" cap="none" spc="0" normalizeH="0" baseline="0" noProof="0">
              <a:ln>
                <a:noFill/>
              </a:ln>
              <a:solidFill>
                <a:srgbClr val="FFFFFF"/>
              </a:solidFill>
              <a:effectLst/>
              <a:uLnTx/>
              <a:uFillTx/>
              <a:latin typeface="Segoe UI"/>
              <a:ea typeface="+mn-ea"/>
              <a:cs typeface="+mn-cs"/>
            </a:endParaRPr>
          </a:p>
        </p:txBody>
      </p:sp>
      <p:sp>
        <p:nvSpPr>
          <p:cNvPr id="15" name="Title 1">
            <a:extLst>
              <a:ext uri="{FF2B5EF4-FFF2-40B4-BE49-F238E27FC236}">
                <a16:creationId xmlns:a16="http://schemas.microsoft.com/office/drawing/2014/main" id="{7728CB4F-08BD-5CA3-E4C5-DC1D069C9205}"/>
              </a:ext>
            </a:extLst>
          </p:cNvPr>
          <p:cNvSpPr txBox="1">
            <a:spLocks noGrp="1"/>
          </p:cNvSpPr>
          <p:nvPr>
            <p:ph type="title"/>
          </p:nvPr>
        </p:nvSpPr>
        <p:spPr>
          <a:xfrm>
            <a:off x="588963" y="457200"/>
            <a:ext cx="11017250" cy="1107996"/>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CA" noProof="0" dirty="0"/>
              <a:t>Copilot agent conversation </a:t>
            </a:r>
            <a:r>
              <a:rPr lang="en-CA" dirty="0"/>
              <a:t>displays</a:t>
            </a:r>
            <a:r>
              <a:rPr lang="en-CA" noProof="0" dirty="0"/>
              <a:t> the sensitivity label of referenced file and data</a:t>
            </a:r>
          </a:p>
        </p:txBody>
      </p:sp>
      <p:sp>
        <p:nvSpPr>
          <p:cNvPr id="29" name="Graphic 27" descr="Icon of a speaker">
            <a:extLst>
              <a:ext uri="{FF2B5EF4-FFF2-40B4-BE49-F238E27FC236}">
                <a16:creationId xmlns:a16="http://schemas.microsoft.com/office/drawing/2014/main" id="{EE8660FD-80BB-E473-ABBC-6CA3FE3B7D2B}"/>
              </a:ext>
            </a:extLst>
          </p:cNvPr>
          <p:cNvSpPr/>
          <p:nvPr/>
        </p:nvSpPr>
        <p:spPr>
          <a:xfrm>
            <a:off x="1050476" y="2448142"/>
            <a:ext cx="311600" cy="311676"/>
          </a:xfrm>
          <a:custGeom>
            <a:avLst/>
            <a:gdLst>
              <a:gd name="connsiteX0" fmla="*/ 12195 w 190497"/>
              <a:gd name="connsiteY0" fmla="*/ 2092 h 190543"/>
              <a:gd name="connsiteX1" fmla="*/ 2092 w 190497"/>
              <a:gd name="connsiteY1" fmla="*/ 2092 h 190543"/>
              <a:gd name="connsiteX2" fmla="*/ 2092 w 190497"/>
              <a:gd name="connsiteY2" fmla="*/ 12195 h 190543"/>
              <a:gd name="connsiteX3" fmla="*/ 57859 w 190497"/>
              <a:gd name="connsiteY3" fmla="*/ 67963 h 190543"/>
              <a:gd name="connsiteX4" fmla="*/ 47625 w 190497"/>
              <a:gd name="connsiteY4" fmla="*/ 83344 h 190543"/>
              <a:gd name="connsiteX5" fmla="*/ 47625 w 190497"/>
              <a:gd name="connsiteY5" fmla="*/ 95250 h 190543"/>
              <a:gd name="connsiteX6" fmla="*/ 85146 w 190497"/>
              <a:gd name="connsiteY6" fmla="*/ 95250 h 190543"/>
              <a:gd name="connsiteX7" fmla="*/ 94643 w 190497"/>
              <a:gd name="connsiteY7" fmla="*/ 104747 h 190543"/>
              <a:gd name="connsiteX8" fmla="*/ 16660 w 190497"/>
              <a:gd name="connsiteY8" fmla="*/ 104747 h 190543"/>
              <a:gd name="connsiteX9" fmla="*/ 12195 w 190497"/>
              <a:gd name="connsiteY9" fmla="*/ 117469 h 190543"/>
              <a:gd name="connsiteX10" fmla="*/ 57150 w 190497"/>
              <a:gd name="connsiteY10" fmla="*/ 153452 h 190543"/>
              <a:gd name="connsiteX11" fmla="*/ 57150 w 190497"/>
              <a:gd name="connsiteY11" fmla="*/ 169113 h 190543"/>
              <a:gd name="connsiteX12" fmla="*/ 78580 w 190497"/>
              <a:gd name="connsiteY12" fmla="*/ 190544 h 190543"/>
              <a:gd name="connsiteX13" fmla="*/ 111874 w 190497"/>
              <a:gd name="connsiteY13" fmla="*/ 190544 h 190543"/>
              <a:gd name="connsiteX14" fmla="*/ 133305 w 190497"/>
              <a:gd name="connsiteY14" fmla="*/ 169113 h 190543"/>
              <a:gd name="connsiteX15" fmla="*/ 133305 w 190497"/>
              <a:gd name="connsiteY15" fmla="*/ 153451 h 190543"/>
              <a:gd name="connsiteX16" fmla="*/ 138881 w 190497"/>
              <a:gd name="connsiteY16" fmla="*/ 148986 h 190543"/>
              <a:gd name="connsiteX17" fmla="*/ 178302 w 190497"/>
              <a:gd name="connsiteY17" fmla="*/ 188409 h 190543"/>
              <a:gd name="connsiteX18" fmla="*/ 188405 w 190497"/>
              <a:gd name="connsiteY18" fmla="*/ 188409 h 190543"/>
              <a:gd name="connsiteX19" fmla="*/ 188405 w 190497"/>
              <a:gd name="connsiteY19" fmla="*/ 178306 h 190543"/>
              <a:gd name="connsiteX20" fmla="*/ 12195 w 190497"/>
              <a:gd name="connsiteY20" fmla="*/ 2092 h 190543"/>
              <a:gd name="connsiteX21" fmla="*/ 135054 w 190497"/>
              <a:gd name="connsiteY21" fmla="*/ 104747 h 190543"/>
              <a:gd name="connsiteX22" fmla="*/ 161322 w 190497"/>
              <a:gd name="connsiteY22" fmla="*/ 131016 h 190543"/>
              <a:gd name="connsiteX23" fmla="*/ 178243 w 190497"/>
              <a:gd name="connsiteY23" fmla="*/ 117468 h 190543"/>
              <a:gd name="connsiteX24" fmla="*/ 173778 w 190497"/>
              <a:gd name="connsiteY24" fmla="*/ 104747 h 190543"/>
              <a:gd name="connsiteX25" fmla="*/ 135054 w 190497"/>
              <a:gd name="connsiteY25" fmla="*/ 104747 h 190543"/>
              <a:gd name="connsiteX26" fmla="*/ 96983 w 190497"/>
              <a:gd name="connsiteY26" fmla="*/ 66675 h 190543"/>
              <a:gd name="connsiteX27" fmla="*/ 125557 w 190497"/>
              <a:gd name="connsiteY27" fmla="*/ 95250 h 190543"/>
              <a:gd name="connsiteX28" fmla="*/ 142825 w 190497"/>
              <a:gd name="connsiteY28" fmla="*/ 95250 h 190543"/>
              <a:gd name="connsiteX29" fmla="*/ 142825 w 190497"/>
              <a:gd name="connsiteY29" fmla="*/ 83344 h 190543"/>
              <a:gd name="connsiteX30" fmla="*/ 142769 w 190497"/>
              <a:gd name="connsiteY30" fmla="*/ 81977 h 190543"/>
              <a:gd name="connsiteX31" fmla="*/ 126156 w 190497"/>
              <a:gd name="connsiteY31" fmla="*/ 66675 h 190543"/>
              <a:gd name="connsiteX32" fmla="*/ 96983 w 190497"/>
              <a:gd name="connsiteY32" fmla="*/ 66675 h 190543"/>
              <a:gd name="connsiteX33" fmla="*/ 95249 w 190497"/>
              <a:gd name="connsiteY33" fmla="*/ 57155 h 190543"/>
              <a:gd name="connsiteX34" fmla="*/ 85896 w 190497"/>
              <a:gd name="connsiteY34" fmla="*/ 55589 h 190543"/>
              <a:gd name="connsiteX35" fmla="*/ 68240 w 190497"/>
              <a:gd name="connsiteY35" fmla="*/ 37933 h 190543"/>
              <a:gd name="connsiteX36" fmla="*/ 66675 w 190497"/>
              <a:gd name="connsiteY36" fmla="*/ 28580 h 190543"/>
              <a:gd name="connsiteX37" fmla="*/ 95249 w 190497"/>
              <a:gd name="connsiteY37" fmla="*/ 5 h 190543"/>
              <a:gd name="connsiteX38" fmla="*/ 123824 w 190497"/>
              <a:gd name="connsiteY38" fmla="*/ 28580 h 190543"/>
              <a:gd name="connsiteX39" fmla="*/ 95249 w 190497"/>
              <a:gd name="connsiteY39" fmla="*/ 57155 h 1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0497" h="190543">
                <a:moveTo>
                  <a:pt x="12195" y="2092"/>
                </a:moveTo>
                <a:cubicBezTo>
                  <a:pt x="9405" y="-697"/>
                  <a:pt x="4882" y="-698"/>
                  <a:pt x="2092" y="2092"/>
                </a:cubicBezTo>
                <a:cubicBezTo>
                  <a:pt x="-697" y="4882"/>
                  <a:pt x="-698" y="9405"/>
                  <a:pt x="2092" y="12195"/>
                </a:cubicBezTo>
                <a:lnTo>
                  <a:pt x="57859" y="67963"/>
                </a:lnTo>
                <a:cubicBezTo>
                  <a:pt x="51848" y="70480"/>
                  <a:pt x="47625" y="76419"/>
                  <a:pt x="47625" y="83344"/>
                </a:cubicBezTo>
                <a:lnTo>
                  <a:pt x="47625" y="95250"/>
                </a:lnTo>
                <a:lnTo>
                  <a:pt x="85146" y="95250"/>
                </a:lnTo>
                <a:lnTo>
                  <a:pt x="94643" y="104747"/>
                </a:lnTo>
                <a:lnTo>
                  <a:pt x="16660" y="104747"/>
                </a:lnTo>
                <a:cubicBezTo>
                  <a:pt x="9908" y="104747"/>
                  <a:pt x="6924" y="113249"/>
                  <a:pt x="12195" y="117469"/>
                </a:cubicBezTo>
                <a:lnTo>
                  <a:pt x="57150" y="153452"/>
                </a:lnTo>
                <a:lnTo>
                  <a:pt x="57150" y="169113"/>
                </a:lnTo>
                <a:cubicBezTo>
                  <a:pt x="57150" y="180949"/>
                  <a:pt x="66745" y="190544"/>
                  <a:pt x="78580" y="190544"/>
                </a:cubicBezTo>
                <a:lnTo>
                  <a:pt x="111874" y="190544"/>
                </a:lnTo>
                <a:cubicBezTo>
                  <a:pt x="123711" y="190544"/>
                  <a:pt x="133305" y="180949"/>
                  <a:pt x="133305" y="169113"/>
                </a:cubicBezTo>
                <a:lnTo>
                  <a:pt x="133305" y="153451"/>
                </a:lnTo>
                <a:lnTo>
                  <a:pt x="138881" y="148986"/>
                </a:lnTo>
                <a:lnTo>
                  <a:pt x="178302" y="188409"/>
                </a:lnTo>
                <a:cubicBezTo>
                  <a:pt x="181092" y="191199"/>
                  <a:pt x="185616" y="191199"/>
                  <a:pt x="188405" y="188409"/>
                </a:cubicBezTo>
                <a:cubicBezTo>
                  <a:pt x="191195" y="185619"/>
                  <a:pt x="191195" y="181096"/>
                  <a:pt x="188405" y="178306"/>
                </a:cubicBezTo>
                <a:lnTo>
                  <a:pt x="12195" y="2092"/>
                </a:lnTo>
                <a:close/>
                <a:moveTo>
                  <a:pt x="135054" y="104747"/>
                </a:moveTo>
                <a:lnTo>
                  <a:pt x="161322" y="131016"/>
                </a:lnTo>
                <a:lnTo>
                  <a:pt x="178243" y="117468"/>
                </a:lnTo>
                <a:cubicBezTo>
                  <a:pt x="183513" y="113248"/>
                  <a:pt x="180529" y="104747"/>
                  <a:pt x="173778" y="104747"/>
                </a:cubicBezTo>
                <a:lnTo>
                  <a:pt x="135054" y="104747"/>
                </a:lnTo>
                <a:close/>
                <a:moveTo>
                  <a:pt x="96983" y="66675"/>
                </a:moveTo>
                <a:lnTo>
                  <a:pt x="125557" y="95250"/>
                </a:lnTo>
                <a:lnTo>
                  <a:pt x="142825" y="95250"/>
                </a:lnTo>
                <a:lnTo>
                  <a:pt x="142825" y="83344"/>
                </a:lnTo>
                <a:lnTo>
                  <a:pt x="142769" y="81977"/>
                </a:lnTo>
                <a:cubicBezTo>
                  <a:pt x="142073" y="73411"/>
                  <a:pt x="134901" y="66675"/>
                  <a:pt x="126156" y="66675"/>
                </a:cubicBezTo>
                <a:lnTo>
                  <a:pt x="96983" y="66675"/>
                </a:lnTo>
                <a:close/>
                <a:moveTo>
                  <a:pt x="95249" y="57155"/>
                </a:moveTo>
                <a:cubicBezTo>
                  <a:pt x="91973" y="57155"/>
                  <a:pt x="88826" y="56604"/>
                  <a:pt x="85896" y="55589"/>
                </a:cubicBezTo>
                <a:lnTo>
                  <a:pt x="68240" y="37933"/>
                </a:lnTo>
                <a:cubicBezTo>
                  <a:pt x="67226" y="35002"/>
                  <a:pt x="66675" y="31855"/>
                  <a:pt x="66675" y="28580"/>
                </a:cubicBezTo>
                <a:cubicBezTo>
                  <a:pt x="66675" y="12798"/>
                  <a:pt x="79468" y="5"/>
                  <a:pt x="95249" y="5"/>
                </a:cubicBezTo>
                <a:cubicBezTo>
                  <a:pt x="111031" y="5"/>
                  <a:pt x="123824" y="12798"/>
                  <a:pt x="123824" y="28580"/>
                </a:cubicBezTo>
                <a:cubicBezTo>
                  <a:pt x="123824" y="44361"/>
                  <a:pt x="111031" y="57155"/>
                  <a:pt x="95249" y="57155"/>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Text 2">
            <a:extLst>
              <a:ext uri="{FF2B5EF4-FFF2-40B4-BE49-F238E27FC236}">
                <a16:creationId xmlns:a16="http://schemas.microsoft.com/office/drawing/2014/main" id="{25A97818-F97E-C0AD-0F65-D498D29E60A4}"/>
              </a:ext>
            </a:extLst>
          </p:cNvPr>
          <p:cNvSpPr>
            <a:spLocks/>
          </p:cNvSpPr>
          <p:nvPr/>
        </p:nvSpPr>
        <p:spPr>
          <a:xfrm>
            <a:off x="864822" y="3269155"/>
            <a:ext cx="4102171" cy="1538883"/>
          </a:xfrm>
          <a:prstGeom prst="rect">
            <a:avLst/>
          </a:prstGeom>
          <a:noFill/>
          <a:ln/>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 sensitivity label is displayed for the </a:t>
            </a: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entire conversation.</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Conversations displays the </a:t>
            </a: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most restrictive sensitivity labels </a:t>
            </a:r>
            <a:r>
              <a:rPr kumimoji="0" lang="en-US" sz="1800" b="0" i="0" u="none" strike="noStrike" kern="1200" cap="none" spc="0" normalizeH="0" baseline="0" noProof="0" dirty="0">
                <a:ln>
                  <a:noFill/>
                </a:ln>
                <a:solidFill>
                  <a:srgbClr val="000000"/>
                </a:solidFill>
                <a:effectLst/>
                <a:uLnTx/>
                <a:uFillTx/>
                <a:latin typeface="Segoe UI"/>
                <a:ea typeface="+mn-ea"/>
                <a:cs typeface="+mn-cs"/>
              </a:rPr>
              <a:t>from the references used to formulate a response.</a:t>
            </a:r>
          </a:p>
        </p:txBody>
      </p:sp>
      <p:pic>
        <p:nvPicPr>
          <p:cNvPr id="5" name="Picture 4">
            <a:extLst>
              <a:ext uri="{FF2B5EF4-FFF2-40B4-BE49-F238E27FC236}">
                <a16:creationId xmlns:a16="http://schemas.microsoft.com/office/drawing/2014/main" id="{A759709D-3D06-F760-8996-008FB6B81FC5}"/>
              </a:ext>
            </a:extLst>
          </p:cNvPr>
          <p:cNvPicPr>
            <a:picLocks noChangeAspect="1"/>
          </p:cNvPicPr>
          <p:nvPr/>
        </p:nvPicPr>
        <p:blipFill>
          <a:blip r:embed="rId3"/>
          <a:stretch>
            <a:fillRect/>
          </a:stretch>
        </p:blipFill>
        <p:spPr>
          <a:xfrm>
            <a:off x="5257140" y="2015221"/>
            <a:ext cx="6047951" cy="4086795"/>
          </a:xfrm>
          <a:prstGeom prst="rect">
            <a:avLst/>
          </a:prstGeom>
        </p:spPr>
      </p:pic>
    </p:spTree>
    <p:extLst>
      <p:ext uri="{BB962C8B-B14F-4D97-AF65-F5344CB8AC3E}">
        <p14:creationId xmlns:p14="http://schemas.microsoft.com/office/powerpoint/2010/main" val="30950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0F7CAFD-AED4-E828-8479-FA0456146914}"/>
              </a:ext>
              <a:ext uri="{C183D7F6-B498-43B3-948B-1728B52AA6E4}">
                <adec:decorative xmlns:adec="http://schemas.microsoft.com/office/drawing/2017/decorative" val="1"/>
              </a:ext>
            </a:extLst>
          </p:cNvPr>
          <p:cNvSpPr>
            <a:spLocks/>
          </p:cNvSpPr>
          <p:nvPr/>
        </p:nvSpPr>
        <p:spPr bwMode="auto">
          <a:xfrm>
            <a:off x="874348" y="2533374"/>
            <a:ext cx="679868" cy="84046"/>
          </a:xfrm>
          <a:prstGeom prst="roundRect">
            <a:avLst>
              <a:gd name="adj" fmla="val 50000"/>
            </a:avLst>
          </a:prstGeom>
          <a:gradFill>
            <a:gsLst>
              <a:gs pos="0">
                <a:srgbClr val="C03BC4"/>
              </a:gs>
              <a:gs pos="80000">
                <a:srgbClr val="0078D4"/>
              </a:gs>
            </a:gsLst>
            <a:path path="circle">
              <a:fillToRect l="100000" t="100000"/>
            </a:path>
          </a:gradFill>
        </p:spPr>
        <p:txBody>
          <a:bodyPr wrap="square" lIns="91440" tIns="45720" rIns="91440" bIns="45720" anchor="ctr">
            <a:no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endParaRPr kumimoji="0" lang="en-US" sz="1600" b="0" i="1"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4EF6B427-2414-F810-9EE1-59001403B202}"/>
              </a:ext>
              <a:ext uri="{C183D7F6-B498-43B3-948B-1728B52AA6E4}">
                <adec:decorative xmlns:adec="http://schemas.microsoft.com/office/drawing/2017/decorative" val="1"/>
              </a:ext>
            </a:extLst>
          </p:cNvPr>
          <p:cNvSpPr>
            <a:spLocks/>
          </p:cNvSpPr>
          <p:nvPr/>
        </p:nvSpPr>
        <p:spPr bwMode="auto">
          <a:xfrm rot="5400000" flipV="1">
            <a:off x="1365488" y="1794110"/>
            <a:ext cx="3177702" cy="4740275"/>
          </a:xfrm>
          <a:prstGeom prst="roundRect">
            <a:avLst>
              <a:gd name="adj" fmla="val 3989"/>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 name="Rounded Rectangle 11">
            <a:extLst>
              <a:ext uri="{FF2B5EF4-FFF2-40B4-BE49-F238E27FC236}">
                <a16:creationId xmlns:a16="http://schemas.microsoft.com/office/drawing/2014/main" id="{F05C54E1-EEF1-46D5-D76A-55D9C07E21A9}"/>
              </a:ext>
              <a:ext uri="{C183D7F6-B498-43B3-948B-1728B52AA6E4}">
                <adec:decorative xmlns:adec="http://schemas.microsoft.com/office/drawing/2017/decorative" val="1"/>
              </a:ext>
            </a:extLst>
          </p:cNvPr>
          <p:cNvSpPr/>
          <p:nvPr/>
        </p:nvSpPr>
        <p:spPr bwMode="auto">
          <a:xfrm>
            <a:off x="877384" y="1731413"/>
            <a:ext cx="676832" cy="676832"/>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367" rtl="0" eaLnBrk="1" fontAlgn="base" latinLnBrk="0" hangingPunct="1">
              <a:lnSpc>
                <a:spcPct val="100000"/>
              </a:lnSpc>
              <a:spcBef>
                <a:spcPct val="0"/>
              </a:spcBef>
              <a:spcAft>
                <a:spcPts val="1200"/>
              </a:spcAft>
              <a:buClrTx/>
              <a:buSzPct val="90000"/>
              <a:buFontTx/>
              <a:buNone/>
              <a:tabLst/>
              <a:defRPr/>
            </a:pPr>
            <a:endParaRPr kumimoji="0" lang="en-US" sz="2400" b="1"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Rounded Corners 7">
            <a:extLst>
              <a:ext uri="{FF2B5EF4-FFF2-40B4-BE49-F238E27FC236}">
                <a16:creationId xmlns:a16="http://schemas.microsoft.com/office/drawing/2014/main" id="{4D926C92-38BA-D6DF-EFFE-EA2488C41F00}"/>
              </a:ext>
              <a:ext uri="{C183D7F6-B498-43B3-948B-1728B52AA6E4}">
                <adec:decorative xmlns:adec="http://schemas.microsoft.com/office/drawing/2017/decorative" val="1"/>
              </a:ext>
            </a:extLst>
          </p:cNvPr>
          <p:cNvSpPr/>
          <p:nvPr/>
        </p:nvSpPr>
        <p:spPr bwMode="auto">
          <a:xfrm>
            <a:off x="971838" y="5210268"/>
            <a:ext cx="4034789" cy="1216375"/>
          </a:xfrm>
          <a:prstGeom prst="roundRect">
            <a:avLst>
              <a:gd name="adj" fmla="val 11492"/>
            </a:avLst>
          </a:prstGeom>
          <a:gradFill flip="none" rotWithShape="1">
            <a:gsLst>
              <a:gs pos="0">
                <a:srgbClr val="C03BC4"/>
              </a:gs>
              <a:gs pos="80000">
                <a:srgbClr val="0078D4"/>
              </a:gs>
            </a:gsLst>
            <a:lin ang="10800000" scaled="1"/>
            <a:tileRect/>
          </a:gradFill>
        </p:spPr>
        <p:txBody>
          <a:bodyPr wrap="square" lIns="91440" tIns="45720" rIns="91440" bIns="4572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27" name="Rectangle: Rounded Corners 26">
            <a:extLst>
              <a:ext uri="{FF2B5EF4-FFF2-40B4-BE49-F238E27FC236}">
                <a16:creationId xmlns:a16="http://schemas.microsoft.com/office/drawing/2014/main" id="{6387523A-79CE-321F-8FD1-7E97D77EB453}"/>
              </a:ext>
              <a:ext uri="{C183D7F6-B498-43B3-948B-1728B52AA6E4}">
                <adec:decorative xmlns:adec="http://schemas.microsoft.com/office/drawing/2017/decorative" val="1"/>
              </a:ext>
            </a:extLst>
          </p:cNvPr>
          <p:cNvSpPr>
            <a:spLocks/>
          </p:cNvSpPr>
          <p:nvPr/>
        </p:nvSpPr>
        <p:spPr bwMode="auto">
          <a:xfrm>
            <a:off x="5067959" y="1528763"/>
            <a:ext cx="6536665" cy="4740275"/>
          </a:xfrm>
          <a:prstGeom prst="roundRect">
            <a:avLst>
              <a:gd name="adj" fmla="val 4500"/>
            </a:avLst>
          </a:prstGeom>
          <a:solidFill>
            <a:schemeClr val="bg1"/>
          </a:solidFill>
          <a:ln w="12700" cap="rnd">
            <a:noFill/>
            <a:headEnd type="none" w="med" len="med"/>
            <a:tailEnd type="none" w="med" len="med"/>
          </a:ln>
          <a:effectLst>
            <a:outerShdw blurRad="635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Title 1">
            <a:extLst>
              <a:ext uri="{FF2B5EF4-FFF2-40B4-BE49-F238E27FC236}">
                <a16:creationId xmlns:a16="http://schemas.microsoft.com/office/drawing/2014/main" id="{CBE55A61-65C8-BD3D-9D6E-078D0F00515D}"/>
              </a:ext>
            </a:extLst>
          </p:cNvPr>
          <p:cNvSpPr txBox="1">
            <a:spLocks noGrp="1"/>
          </p:cNvSpPr>
          <p:nvPr>
            <p:ph type="title"/>
          </p:nvPr>
        </p:nvSpPr>
        <p:spPr>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CA" noProof="0"/>
              <a:t>Honoring access control restrictions on labeled content</a:t>
            </a:r>
          </a:p>
        </p:txBody>
      </p:sp>
      <p:sp>
        <p:nvSpPr>
          <p:cNvPr id="34" name="Graphic 83" descr="Icon of a checkmark inside a square">
            <a:extLst>
              <a:ext uri="{FF2B5EF4-FFF2-40B4-BE49-F238E27FC236}">
                <a16:creationId xmlns:a16="http://schemas.microsoft.com/office/drawing/2014/main" id="{767E2D7B-DFA7-41AB-732D-C7880CB3EF3E}"/>
              </a:ext>
            </a:extLst>
          </p:cNvPr>
          <p:cNvSpPr>
            <a:spLocks/>
          </p:cNvSpPr>
          <p:nvPr/>
        </p:nvSpPr>
        <p:spPr>
          <a:xfrm>
            <a:off x="1059999" y="1914028"/>
            <a:ext cx="311602" cy="311602"/>
          </a:xfrm>
          <a:custGeom>
            <a:avLst/>
            <a:gdLst>
              <a:gd name="connsiteX0" fmla="*/ 142875 w 171450"/>
              <a:gd name="connsiteY0" fmla="*/ 0 h 171450"/>
              <a:gd name="connsiteX1" fmla="*/ 171450 w 171450"/>
              <a:gd name="connsiteY1" fmla="*/ 28575 h 171450"/>
              <a:gd name="connsiteX2" fmla="*/ 171450 w 171450"/>
              <a:gd name="connsiteY2" fmla="*/ 142875 h 171450"/>
              <a:gd name="connsiteX3" fmla="*/ 142875 w 171450"/>
              <a:gd name="connsiteY3" fmla="*/ 171450 h 171450"/>
              <a:gd name="connsiteX4" fmla="*/ 28575 w 171450"/>
              <a:gd name="connsiteY4" fmla="*/ 171450 h 171450"/>
              <a:gd name="connsiteX5" fmla="*/ 0 w 171450"/>
              <a:gd name="connsiteY5" fmla="*/ 142875 h 171450"/>
              <a:gd name="connsiteX6" fmla="*/ 0 w 171450"/>
              <a:gd name="connsiteY6" fmla="*/ 28575 h 171450"/>
              <a:gd name="connsiteX7" fmla="*/ 28575 w 171450"/>
              <a:gd name="connsiteY7" fmla="*/ 0 h 171450"/>
              <a:gd name="connsiteX8" fmla="*/ 142875 w 171450"/>
              <a:gd name="connsiteY8" fmla="*/ 0 h 171450"/>
              <a:gd name="connsiteX9" fmla="*/ 128302 w 171450"/>
              <a:gd name="connsiteY9" fmla="*/ 47339 h 171450"/>
              <a:gd name="connsiteX10" fmla="*/ 66675 w 171450"/>
              <a:gd name="connsiteY10" fmla="*/ 108966 h 171450"/>
              <a:gd name="connsiteX11" fmla="*/ 43148 w 171450"/>
              <a:gd name="connsiteY11" fmla="*/ 85439 h 171450"/>
              <a:gd name="connsiteX12" fmla="*/ 33052 w 171450"/>
              <a:gd name="connsiteY12" fmla="*/ 85795 h 171450"/>
              <a:gd name="connsiteX13" fmla="*/ 33052 w 171450"/>
              <a:gd name="connsiteY13" fmla="*/ 95536 h 171450"/>
              <a:gd name="connsiteX14" fmla="*/ 61627 w 171450"/>
              <a:gd name="connsiteY14" fmla="*/ 124111 h 171450"/>
              <a:gd name="connsiteX15" fmla="*/ 71723 w 171450"/>
              <a:gd name="connsiteY15" fmla="*/ 124111 h 171450"/>
              <a:gd name="connsiteX16" fmla="*/ 138398 w 171450"/>
              <a:gd name="connsiteY16" fmla="*/ 57436 h 171450"/>
              <a:gd name="connsiteX17" fmla="*/ 138042 w 171450"/>
              <a:gd name="connsiteY17" fmla="*/ 47339 h 171450"/>
              <a:gd name="connsiteX18" fmla="*/ 128302 w 171450"/>
              <a:gd name="connsiteY18" fmla="*/ 4733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142875" y="0"/>
                </a:moveTo>
                <a:cubicBezTo>
                  <a:pt x="158657" y="0"/>
                  <a:pt x="171450" y="12794"/>
                  <a:pt x="171450" y="28575"/>
                </a:cubicBezTo>
                <a:lnTo>
                  <a:pt x="171450" y="142875"/>
                </a:lnTo>
                <a:cubicBezTo>
                  <a:pt x="171450" y="158657"/>
                  <a:pt x="158657" y="171450"/>
                  <a:pt x="142875" y="171450"/>
                </a:cubicBezTo>
                <a:lnTo>
                  <a:pt x="28575" y="171450"/>
                </a:lnTo>
                <a:cubicBezTo>
                  <a:pt x="12794" y="171450"/>
                  <a:pt x="0" y="158657"/>
                  <a:pt x="0" y="142875"/>
                </a:cubicBezTo>
                <a:lnTo>
                  <a:pt x="0" y="28575"/>
                </a:lnTo>
                <a:cubicBezTo>
                  <a:pt x="0" y="12794"/>
                  <a:pt x="12794" y="0"/>
                  <a:pt x="28575" y="0"/>
                </a:cubicBezTo>
                <a:lnTo>
                  <a:pt x="142875" y="0"/>
                </a:lnTo>
                <a:close/>
                <a:moveTo>
                  <a:pt x="128302" y="47339"/>
                </a:moveTo>
                <a:lnTo>
                  <a:pt x="66675" y="108966"/>
                </a:lnTo>
                <a:lnTo>
                  <a:pt x="43148" y="85439"/>
                </a:lnTo>
                <a:cubicBezTo>
                  <a:pt x="40262" y="82749"/>
                  <a:pt x="35741" y="82909"/>
                  <a:pt x="33052" y="85795"/>
                </a:cubicBezTo>
                <a:cubicBezTo>
                  <a:pt x="30495" y="88539"/>
                  <a:pt x="30495" y="92793"/>
                  <a:pt x="33052" y="95536"/>
                </a:cubicBezTo>
                <a:lnTo>
                  <a:pt x="61627" y="124111"/>
                </a:lnTo>
                <a:cubicBezTo>
                  <a:pt x="64416" y="126897"/>
                  <a:pt x="68934" y="126897"/>
                  <a:pt x="71723" y="124111"/>
                </a:cubicBezTo>
                <a:lnTo>
                  <a:pt x="138398" y="57436"/>
                </a:lnTo>
                <a:cubicBezTo>
                  <a:pt x="141088" y="54549"/>
                  <a:pt x="140928" y="50029"/>
                  <a:pt x="138042" y="47339"/>
                </a:cubicBezTo>
                <a:cubicBezTo>
                  <a:pt x="135299" y="44783"/>
                  <a:pt x="131045" y="44783"/>
                  <a:pt x="128302" y="47339"/>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 2">
            <a:extLst>
              <a:ext uri="{FF2B5EF4-FFF2-40B4-BE49-F238E27FC236}">
                <a16:creationId xmlns:a16="http://schemas.microsoft.com/office/drawing/2014/main" id="{978B482C-4171-38B3-66BD-FE26C3555297}"/>
              </a:ext>
            </a:extLst>
          </p:cNvPr>
          <p:cNvSpPr>
            <a:spLocks/>
          </p:cNvSpPr>
          <p:nvPr/>
        </p:nvSpPr>
        <p:spPr>
          <a:xfrm>
            <a:off x="874347" y="2735003"/>
            <a:ext cx="4102171" cy="2092881"/>
          </a:xfrm>
          <a:prstGeom prst="rect">
            <a:avLst/>
          </a:prstGeom>
          <a:noFill/>
          <a:ln/>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Only content from references where the user has appropriate permission </a:t>
            </a:r>
            <a:r>
              <a:rPr kumimoji="0" lang="en-US" sz="1800" b="0" i="0" u="none" strike="noStrike" kern="1200" cap="none" spc="0" normalizeH="0" baseline="0" noProof="0">
                <a:ln>
                  <a:noFill/>
                </a:ln>
                <a:solidFill>
                  <a:srgbClr val="000000"/>
                </a:solidFill>
                <a:effectLst/>
                <a:uLnTx/>
                <a:uFillTx/>
                <a:latin typeface="Segoe UI"/>
                <a:ea typeface="+mn-ea"/>
                <a:cs typeface="+mn-cs"/>
              </a:rPr>
              <a:t>will be included in responses.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If a user lacks the right permissions, Copilot agent will inform the user and provide a link but </a:t>
            </a:r>
            <a:r>
              <a:rPr kumimoji="0" lang="en-US" sz="1800" b="0" i="0" u="none" strike="noStrike" kern="1200" cap="none" spc="0" normalizeH="0" baseline="0" noProof="0">
                <a:ln>
                  <a:noFill/>
                </a:ln>
                <a:solidFill>
                  <a:srgbClr val="000000"/>
                </a:solidFill>
                <a:effectLst/>
                <a:uLnTx/>
                <a:uFillTx/>
                <a:latin typeface="Segoe UI Semibold"/>
                <a:ea typeface="+mn-ea"/>
                <a:cs typeface="+mn-cs"/>
              </a:rPr>
              <a:t>will not include the content for generating responses.</a:t>
            </a:r>
          </a:p>
        </p:txBody>
      </p:sp>
      <p:pic>
        <p:nvPicPr>
          <p:cNvPr id="15" name="Picture 14" descr="Information icon">
            <a:extLst>
              <a:ext uri="{FF2B5EF4-FFF2-40B4-BE49-F238E27FC236}">
                <a16:creationId xmlns:a16="http://schemas.microsoft.com/office/drawing/2014/main" id="{9BC2D1EE-3230-5F31-CAE5-DD3247FAA03B}"/>
              </a:ext>
            </a:extLst>
          </p:cNvPr>
          <p:cNvPicPr>
            <a:picLocks/>
          </p:cNvPicPr>
          <p:nvPr/>
        </p:nvPicPr>
        <p:blipFill>
          <a:blip r:embed="rId3"/>
          <a:stretch>
            <a:fillRect/>
          </a:stretch>
        </p:blipFill>
        <p:spPr>
          <a:xfrm>
            <a:off x="1078651" y="5277967"/>
            <a:ext cx="340257" cy="340257"/>
          </a:xfrm>
          <a:prstGeom prst="rect">
            <a:avLst/>
          </a:prstGeom>
        </p:spPr>
      </p:pic>
      <p:sp>
        <p:nvSpPr>
          <p:cNvPr id="26" name="Rectangle: Rounded Corners 7">
            <a:extLst>
              <a:ext uri="{FF2B5EF4-FFF2-40B4-BE49-F238E27FC236}">
                <a16:creationId xmlns:a16="http://schemas.microsoft.com/office/drawing/2014/main" id="{8F9E6D83-0C74-8B67-27EC-744D9E028F9F}"/>
              </a:ext>
              <a:ext uri="{C183D7F6-B498-43B3-948B-1728B52AA6E4}">
                <adec:decorative xmlns:adec="http://schemas.microsoft.com/office/drawing/2017/decorative" val="0"/>
              </a:ext>
            </a:extLst>
          </p:cNvPr>
          <p:cNvSpPr>
            <a:spLocks/>
          </p:cNvSpPr>
          <p:nvPr/>
        </p:nvSpPr>
        <p:spPr bwMode="auto">
          <a:xfrm>
            <a:off x="1131620" y="5655237"/>
            <a:ext cx="3715226" cy="646331"/>
          </a:xfrm>
          <a:prstGeom prst="rect">
            <a:avLst/>
          </a:prstGeom>
          <a:no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mn-cs"/>
              </a:rPr>
              <a:t>Copilot will not include information from referenced files where the user does not have appropriate access rights.</a:t>
            </a:r>
          </a:p>
        </p:txBody>
      </p:sp>
      <p:pic>
        <p:nvPicPr>
          <p:cNvPr id="16" name="Picture 15" descr="GIF of a Copilot conversation. ">
            <a:extLst>
              <a:ext uri="{FF2B5EF4-FFF2-40B4-BE49-F238E27FC236}">
                <a16:creationId xmlns:a16="http://schemas.microsoft.com/office/drawing/2014/main" id="{7A6506A0-0B5D-514B-7C11-158EC72E4C56}"/>
              </a:ext>
            </a:extLst>
          </p:cNvPr>
          <p:cNvPicPr>
            <a:picLocks/>
          </p:cNvPicPr>
          <p:nvPr/>
        </p:nvPicPr>
        <p:blipFill rotWithShape="1">
          <a:blip r:embed="rId4"/>
          <a:srcRect l="32808" t="12508" r="6447" b="12676"/>
          <a:stretch/>
        </p:blipFill>
        <p:spPr>
          <a:xfrm>
            <a:off x="5159399" y="1620203"/>
            <a:ext cx="6353784" cy="4557393"/>
          </a:xfrm>
          <a:prstGeom prst="roundRect">
            <a:avLst>
              <a:gd name="adj" fmla="val 3410"/>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pic>
      <p:cxnSp>
        <p:nvCxnSpPr>
          <p:cNvPr id="17" name="Elbow Connector 16">
            <a:extLst>
              <a:ext uri="{FF2B5EF4-FFF2-40B4-BE49-F238E27FC236}">
                <a16:creationId xmlns:a16="http://schemas.microsoft.com/office/drawing/2014/main" id="{C04B4763-6CD0-1982-A84F-7AD1367E7ED8}"/>
              </a:ext>
              <a:ext uri="{C183D7F6-B498-43B3-948B-1728B52AA6E4}">
                <adec:decorative xmlns:adec="http://schemas.microsoft.com/office/drawing/2017/decorative" val="1"/>
              </a:ext>
            </a:extLst>
          </p:cNvPr>
          <p:cNvCxnSpPr>
            <a:cxnSpLocks/>
          </p:cNvCxnSpPr>
          <p:nvPr/>
        </p:nvCxnSpPr>
        <p:spPr>
          <a:xfrm>
            <a:off x="3663659" y="4847027"/>
            <a:ext cx="1825543" cy="111924"/>
          </a:xfrm>
          <a:prstGeom prst="bentConnector3">
            <a:avLst/>
          </a:prstGeom>
          <a:ln w="19050" cap="rnd">
            <a:gradFill flip="none" rotWithShape="1">
              <a:gsLst>
                <a:gs pos="0">
                  <a:srgbClr val="C03BC4"/>
                </a:gs>
                <a:gs pos="80000">
                  <a:srgbClr val="0078D4"/>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362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756F4-E7DF-1675-ED88-42175A5A04A0}"/>
              </a:ext>
            </a:extLst>
          </p:cNvPr>
          <p:cNvSpPr>
            <a:spLocks noGrp="1"/>
          </p:cNvSpPr>
          <p:nvPr>
            <p:ph type="title"/>
          </p:nvPr>
        </p:nvSpPr>
        <p:spPr/>
        <p:txBody>
          <a:bodyPr/>
          <a:lstStyle/>
          <a:p>
            <a:endParaRPr lang="en-US"/>
          </a:p>
        </p:txBody>
      </p:sp>
      <p:pic>
        <p:nvPicPr>
          <p:cNvPr id="4" name="Picture 3" descr="A screenshot of a computer&#10;&#10;AI-generated content may be incorrect.">
            <a:extLst>
              <a:ext uri="{FF2B5EF4-FFF2-40B4-BE49-F238E27FC236}">
                <a16:creationId xmlns:a16="http://schemas.microsoft.com/office/drawing/2014/main" id="{36994074-3F7B-0ED0-AD46-58DDACEC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 y="0"/>
            <a:ext cx="12190804" cy="6858671"/>
          </a:xfrm>
          <a:prstGeom prst="rect">
            <a:avLst/>
          </a:prstGeom>
        </p:spPr>
      </p:pic>
    </p:spTree>
    <p:extLst>
      <p:ext uri="{BB962C8B-B14F-4D97-AF65-F5344CB8AC3E}">
        <p14:creationId xmlns:p14="http://schemas.microsoft.com/office/powerpoint/2010/main" val="3654805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7" name="Group 206">
            <a:extLst>
              <a:ext uri="{FF2B5EF4-FFF2-40B4-BE49-F238E27FC236}">
                <a16:creationId xmlns:a16="http://schemas.microsoft.com/office/drawing/2014/main" id="{C94B9390-E98B-3A16-3159-1E03ECC31974}"/>
              </a:ext>
            </a:extLst>
          </p:cNvPr>
          <p:cNvGrpSpPr>
            <a:grpSpLocks/>
          </p:cNvGrpSpPr>
          <p:nvPr/>
        </p:nvGrpSpPr>
        <p:grpSpPr>
          <a:xfrm>
            <a:off x="717404" y="1108413"/>
            <a:ext cx="2585218" cy="1197864"/>
            <a:chOff x="717722" y="818998"/>
            <a:chExt cx="2585218" cy="1197864"/>
          </a:xfrm>
        </p:grpSpPr>
        <p:sp>
          <p:nvSpPr>
            <p:cNvPr id="20" name="Shield_EA18" title="Icon of a shield">
              <a:extLst>
                <a:ext uri="{FF2B5EF4-FFF2-40B4-BE49-F238E27FC236}">
                  <a16:creationId xmlns:a16="http://schemas.microsoft.com/office/drawing/2014/main" id="{F800E944-518B-8D6E-5736-B118D0E7C833}"/>
                </a:ext>
              </a:extLst>
            </p:cNvPr>
            <p:cNvSpPr>
              <a:spLocks noChangeAspect="1"/>
            </p:cNvSpPr>
            <p:nvPr/>
          </p:nvSpPr>
          <p:spPr bwMode="auto">
            <a:xfrm>
              <a:off x="722388" y="818998"/>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46FB11A2-A2A1-6E97-3F29-AAFFFC4821A9}"/>
                </a:ext>
              </a:extLst>
            </p:cNvPr>
            <p:cNvSpPr txBox="1">
              <a:spLocks/>
            </p:cNvSpPr>
            <p:nvPr/>
          </p:nvSpPr>
          <p:spPr>
            <a:xfrm>
              <a:off x="1466325" y="940776"/>
              <a:ext cx="1679014"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Times New Roman" panose="02020603050405020304" pitchFamily="18" charset="0"/>
                </a:rPr>
                <a:t>Discover</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0" name="TextBox 89">
              <a:extLst>
                <a:ext uri="{FF2B5EF4-FFF2-40B4-BE49-F238E27FC236}">
                  <a16:creationId xmlns:a16="http://schemas.microsoft.com/office/drawing/2014/main" id="{89D61DF4-59BF-8D55-E8A5-3340F5A96CD7}"/>
                </a:ext>
              </a:extLst>
            </p:cNvPr>
            <p:cNvSpPr txBox="1">
              <a:spLocks/>
            </p:cNvSpPr>
            <p:nvPr/>
          </p:nvSpPr>
          <p:spPr>
            <a:xfrm>
              <a:off x="717722" y="1509287"/>
              <a:ext cx="2585218"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Discover risks and identify gaps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cxnSp>
        <p:nvCxnSpPr>
          <p:cNvPr id="69" name="Straight Connector 68">
            <a:extLst>
              <a:ext uri="{FF2B5EF4-FFF2-40B4-BE49-F238E27FC236}">
                <a16:creationId xmlns:a16="http://schemas.microsoft.com/office/drawing/2014/main" id="{1F9EF662-85C1-5D9A-F751-8ECF600F252F}"/>
              </a:ext>
            </a:extLst>
          </p:cNvPr>
          <p:cNvCxnSpPr>
            <a:cxnSpLocks/>
            <a:stCxn id="84" idx="0"/>
            <a:endCxn id="12" idx="2"/>
          </p:cNvCxnSpPr>
          <p:nvPr/>
        </p:nvCxnSpPr>
        <p:spPr>
          <a:xfrm flipH="1">
            <a:off x="434373" y="2531863"/>
            <a:ext cx="8082" cy="22939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59" name="Group 158">
            <a:extLst>
              <a:ext uri="{FF2B5EF4-FFF2-40B4-BE49-F238E27FC236}">
                <a16:creationId xmlns:a16="http://schemas.microsoft.com/office/drawing/2014/main" id="{5E28BCBA-A52D-E766-82C9-0CF6206F85E2}"/>
              </a:ext>
            </a:extLst>
          </p:cNvPr>
          <p:cNvGrpSpPr>
            <a:grpSpLocks/>
          </p:cNvGrpSpPr>
          <p:nvPr/>
        </p:nvGrpSpPr>
        <p:grpSpPr>
          <a:xfrm>
            <a:off x="351015" y="2531863"/>
            <a:ext cx="2741832" cy="213585"/>
            <a:chOff x="399050" y="2209150"/>
            <a:chExt cx="2741832" cy="213585"/>
          </a:xfrm>
        </p:grpSpPr>
        <p:sp>
          <p:nvSpPr>
            <p:cNvPr id="38" name="TextBox 37">
              <a:hlinkClick r:id="rId3"/>
              <a:extLst>
                <a:ext uri="{FF2B5EF4-FFF2-40B4-BE49-F238E27FC236}">
                  <a16:creationId xmlns:a16="http://schemas.microsoft.com/office/drawing/2014/main" id="{6BAE3E06-91D8-DD49-8E82-26DA6EA3F9C9}"/>
                </a:ext>
              </a:extLst>
            </p:cNvPr>
            <p:cNvSpPr txBox="1">
              <a:spLocks/>
            </p:cNvSpPr>
            <p:nvPr/>
          </p:nvSpPr>
          <p:spPr>
            <a:xfrm>
              <a:off x="717722" y="2209150"/>
              <a:ext cx="2423160" cy="21358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3"/>
                </a:rPr>
                <a:t>Turn on Purview Audit</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Diamond 83">
              <a:extLst>
                <a:ext uri="{FF2B5EF4-FFF2-40B4-BE49-F238E27FC236}">
                  <a16:creationId xmlns:a16="http://schemas.microsoft.com/office/drawing/2014/main" id="{A294EB09-2048-01F0-EA76-C15D8CACB8D7}"/>
                </a:ext>
              </a:extLst>
            </p:cNvPr>
            <p:cNvSpPr>
              <a:spLocks noChangeAspect="1"/>
            </p:cNvSpPr>
            <p:nvPr/>
          </p:nvSpPr>
          <p:spPr>
            <a:xfrm>
              <a:off x="399050" y="2209150"/>
              <a:ext cx="182880" cy="18288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5" name="TextBox 94">
            <a:hlinkClick r:id="rId4"/>
            <a:extLst>
              <a:ext uri="{FF2B5EF4-FFF2-40B4-BE49-F238E27FC236}">
                <a16:creationId xmlns:a16="http://schemas.microsoft.com/office/drawing/2014/main" id="{CDF525B8-52D5-BDC6-8D2C-A756583FBD0B}"/>
              </a:ext>
            </a:extLst>
          </p:cNvPr>
          <p:cNvSpPr txBox="1">
            <a:spLocks/>
          </p:cNvSpPr>
          <p:nvPr/>
        </p:nvSpPr>
        <p:spPr>
          <a:xfrm>
            <a:off x="3600039" y="2497387"/>
            <a:ext cx="2423160" cy="444096"/>
          </a:xfrm>
          <a:prstGeom prst="rect">
            <a:avLst/>
          </a:prstGeom>
          <a:noFill/>
        </p:spPr>
        <p:txBody>
          <a:bodyPr wrap="square" lIns="0" tIns="0" rIns="0" bIns="0" anchor="t">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Calibri"/>
                <a:cs typeface="Times New Roman"/>
                <a:hlinkClick r:id="rId4"/>
              </a:rPr>
              <a:t>Apply sensitivity label to SharePoint and Dataverse</a:t>
            </a:r>
            <a:endParaRPr kumimoji="0" lang="en-US" sz="1400" b="0" i="0" u="none" strike="noStrike" kern="1200" cap="none" spc="0" normalizeH="0" baseline="30000" noProof="0" dirty="0">
              <a:ln>
                <a:noFill/>
              </a:ln>
              <a:solidFill>
                <a:srgbClr val="000000"/>
              </a:solidFill>
              <a:effectLst/>
              <a:uLnTx/>
              <a:uFillTx/>
              <a:latin typeface="Segoe UI"/>
              <a:ea typeface="Calibri" panose="020F0502020204030204" pitchFamily="34" charset="0"/>
              <a:cs typeface="Times New Roman" panose="02020603050405020304" pitchFamily="18" charset="0"/>
            </a:endParaRPr>
          </a:p>
        </p:txBody>
      </p:sp>
      <p:sp>
        <p:nvSpPr>
          <p:cNvPr id="109" name="Diamond 108">
            <a:extLst>
              <a:ext uri="{FF2B5EF4-FFF2-40B4-BE49-F238E27FC236}">
                <a16:creationId xmlns:a16="http://schemas.microsoft.com/office/drawing/2014/main" id="{0A55D14B-9C57-ECE2-6967-31287B5F7568}"/>
              </a:ext>
            </a:extLst>
          </p:cNvPr>
          <p:cNvSpPr>
            <a:spLocks noChangeAspect="1"/>
          </p:cNvSpPr>
          <p:nvPr/>
        </p:nvSpPr>
        <p:spPr>
          <a:xfrm>
            <a:off x="344381" y="3103674"/>
            <a:ext cx="182880" cy="18288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08" name="Group 207">
            <a:extLst>
              <a:ext uri="{FF2B5EF4-FFF2-40B4-BE49-F238E27FC236}">
                <a16:creationId xmlns:a16="http://schemas.microsoft.com/office/drawing/2014/main" id="{5AF88CD3-4837-13ED-AC33-1D437BCA04EE}"/>
              </a:ext>
            </a:extLst>
          </p:cNvPr>
          <p:cNvGrpSpPr>
            <a:grpSpLocks/>
          </p:cNvGrpSpPr>
          <p:nvPr/>
        </p:nvGrpSpPr>
        <p:grpSpPr>
          <a:xfrm>
            <a:off x="3602431" y="1022649"/>
            <a:ext cx="2661621" cy="1283628"/>
            <a:chOff x="3602749" y="733234"/>
            <a:chExt cx="2661621" cy="1283628"/>
          </a:xfrm>
        </p:grpSpPr>
        <p:sp>
          <p:nvSpPr>
            <p:cNvPr id="158" name="Shield_EA18" title="Icon of a shield">
              <a:extLst>
                <a:ext uri="{FF2B5EF4-FFF2-40B4-BE49-F238E27FC236}">
                  <a16:creationId xmlns:a16="http://schemas.microsoft.com/office/drawing/2014/main" id="{783D4696-51BC-993B-7A1A-38765723E23A}"/>
                </a:ext>
              </a:extLst>
            </p:cNvPr>
            <p:cNvSpPr>
              <a:spLocks noChangeAspect="1"/>
            </p:cNvSpPr>
            <p:nvPr/>
          </p:nvSpPr>
          <p:spPr bwMode="auto">
            <a:xfrm>
              <a:off x="3602749" y="818998"/>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905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B6D615EF-C7D8-6B73-7FD9-8C8310D41EBB}"/>
                </a:ext>
              </a:extLst>
            </p:cNvPr>
            <p:cNvSpPr txBox="1">
              <a:spLocks/>
            </p:cNvSpPr>
            <p:nvPr/>
          </p:nvSpPr>
          <p:spPr>
            <a:xfrm>
              <a:off x="4357040" y="733234"/>
              <a:ext cx="1907330" cy="63440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grounding data</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44" name="TextBox 143">
              <a:extLst>
                <a:ext uri="{FF2B5EF4-FFF2-40B4-BE49-F238E27FC236}">
                  <a16:creationId xmlns:a16="http://schemas.microsoft.com/office/drawing/2014/main" id="{45A27A7B-C252-1EDB-7F75-73DC15971193}"/>
                </a:ext>
              </a:extLst>
            </p:cNvPr>
            <p:cNvSpPr txBox="1">
              <a:spLocks/>
            </p:cNvSpPr>
            <p:nvPr/>
          </p:nvSpPr>
          <p:spPr>
            <a:xfrm>
              <a:off x="3647194" y="1509287"/>
              <a:ext cx="2505628"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sensitive info in grounding data</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193" name="Group 192">
            <a:extLst>
              <a:ext uri="{FF2B5EF4-FFF2-40B4-BE49-F238E27FC236}">
                <a16:creationId xmlns:a16="http://schemas.microsoft.com/office/drawing/2014/main" id="{EE5B2FEF-66D2-0C7D-C350-88AEE276CDA7}"/>
              </a:ext>
            </a:extLst>
          </p:cNvPr>
          <p:cNvGrpSpPr>
            <a:grpSpLocks/>
          </p:cNvGrpSpPr>
          <p:nvPr/>
        </p:nvGrpSpPr>
        <p:grpSpPr>
          <a:xfrm>
            <a:off x="626551" y="2531863"/>
            <a:ext cx="2791139" cy="2576401"/>
            <a:chOff x="674586" y="2209150"/>
            <a:chExt cx="2791139" cy="2576401"/>
          </a:xfrm>
        </p:grpSpPr>
        <p:cxnSp>
          <p:nvCxnSpPr>
            <p:cNvPr id="140" name="Straight Connector 139">
              <a:extLst>
                <a:ext uri="{FF2B5EF4-FFF2-40B4-BE49-F238E27FC236}">
                  <a16:creationId xmlns:a16="http://schemas.microsoft.com/office/drawing/2014/main" id="{227D9D9B-D38D-F746-1D04-CD95D8FFEBAC}"/>
                </a:ext>
              </a:extLst>
            </p:cNvPr>
            <p:cNvCxnSpPr>
              <a:cxnSpLocks/>
              <a:stCxn id="153" idx="0"/>
              <a:endCxn id="31" idx="0"/>
            </p:cNvCxnSpPr>
            <p:nvPr/>
          </p:nvCxnSpPr>
          <p:spPr>
            <a:xfrm>
              <a:off x="3376756" y="2333668"/>
              <a:ext cx="6276" cy="211105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C2C444D2-6062-BB19-8430-19BD323CE32A}"/>
                </a:ext>
              </a:extLst>
            </p:cNvPr>
            <p:cNvGrpSpPr>
              <a:grpSpLocks/>
            </p:cNvGrpSpPr>
            <p:nvPr/>
          </p:nvGrpSpPr>
          <p:grpSpPr>
            <a:xfrm>
              <a:off x="735254" y="2209150"/>
              <a:ext cx="2730471" cy="881880"/>
              <a:chOff x="735254" y="2209150"/>
              <a:chExt cx="2730471" cy="881880"/>
            </a:xfrm>
          </p:grpSpPr>
          <p:sp>
            <p:nvSpPr>
              <p:cNvPr id="142" name="TextBox 141">
                <a:hlinkClick r:id="rId5"/>
                <a:extLst>
                  <a:ext uri="{FF2B5EF4-FFF2-40B4-BE49-F238E27FC236}">
                    <a16:creationId xmlns:a16="http://schemas.microsoft.com/office/drawing/2014/main" id="{0BB2B2BE-97A3-5519-7998-FB618414B17E}"/>
                  </a:ext>
                </a:extLst>
              </p:cNvPr>
              <p:cNvSpPr txBox="1">
                <a:spLocks/>
              </p:cNvSpPr>
              <p:nvPr/>
            </p:nvSpPr>
            <p:spPr>
              <a:xfrm>
                <a:off x="735254" y="2646934"/>
                <a:ext cx="2430194" cy="44409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5"/>
                  </a:rPr>
                  <a:t>Discover oversharing risks with Data risk assessment</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Diamond 152">
                <a:extLst>
                  <a:ext uri="{FF2B5EF4-FFF2-40B4-BE49-F238E27FC236}">
                    <a16:creationId xmlns:a16="http://schemas.microsoft.com/office/drawing/2014/main" id="{20E62FE7-645B-BC2B-639E-DC53A68EC59E}"/>
                  </a:ext>
                </a:extLst>
              </p:cNvPr>
              <p:cNvSpPr>
                <a:spLocks/>
              </p:cNvSpPr>
              <p:nvPr/>
            </p:nvSpPr>
            <p:spPr>
              <a:xfrm>
                <a:off x="3282845" y="2209150"/>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8" name="TextBox 57">
              <a:hlinkClick r:id="rId5"/>
              <a:extLst>
                <a:ext uri="{FF2B5EF4-FFF2-40B4-BE49-F238E27FC236}">
                  <a16:creationId xmlns:a16="http://schemas.microsoft.com/office/drawing/2014/main" id="{96ECAD34-04AB-4654-53AD-2141DD2C8593}"/>
                </a:ext>
              </a:extLst>
            </p:cNvPr>
            <p:cNvSpPr txBox="1">
              <a:spLocks/>
            </p:cNvSpPr>
            <p:nvPr/>
          </p:nvSpPr>
          <p:spPr>
            <a:xfrm>
              <a:off x="674586" y="4110943"/>
              <a:ext cx="2423160" cy="674608"/>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hlinkClick r:id="rId6"/>
                </a:rPr>
                <a:t>Discover risky AI activities with DSPM for AI Apps and Agents report</a:t>
              </a:r>
              <a:endParaRPr kumimoji="0" lang="en-US" sz="14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endParaRPr>
            </a:p>
          </p:txBody>
        </p:sp>
      </p:grpSp>
      <p:grpSp>
        <p:nvGrpSpPr>
          <p:cNvPr id="209" name="Group 208">
            <a:extLst>
              <a:ext uri="{FF2B5EF4-FFF2-40B4-BE49-F238E27FC236}">
                <a16:creationId xmlns:a16="http://schemas.microsoft.com/office/drawing/2014/main" id="{3117F329-70AF-5B34-6B3A-1E4FAB1AF2BA}"/>
              </a:ext>
            </a:extLst>
          </p:cNvPr>
          <p:cNvGrpSpPr>
            <a:grpSpLocks/>
          </p:cNvGrpSpPr>
          <p:nvPr/>
        </p:nvGrpSpPr>
        <p:grpSpPr>
          <a:xfrm>
            <a:off x="6481028" y="1046409"/>
            <a:ext cx="2553598" cy="1259868"/>
            <a:chOff x="6481346" y="756994"/>
            <a:chExt cx="2553598" cy="1259868"/>
          </a:xfrm>
        </p:grpSpPr>
        <p:sp>
          <p:nvSpPr>
            <p:cNvPr id="179" name="Shield_EA18" title="Icon of a shield">
              <a:extLst>
                <a:ext uri="{FF2B5EF4-FFF2-40B4-BE49-F238E27FC236}">
                  <a16:creationId xmlns:a16="http://schemas.microsoft.com/office/drawing/2014/main" id="{10B370EF-6843-C9D6-80DC-7F9880BD0CF6}"/>
                </a:ext>
              </a:extLst>
            </p:cNvPr>
            <p:cNvSpPr>
              <a:spLocks noChangeAspect="1"/>
            </p:cNvSpPr>
            <p:nvPr/>
          </p:nvSpPr>
          <p:spPr bwMode="auto">
            <a:xfrm>
              <a:off x="6483109" y="818998"/>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9050"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TextBox 105">
              <a:extLst>
                <a:ext uri="{FF2B5EF4-FFF2-40B4-BE49-F238E27FC236}">
                  <a16:creationId xmlns:a16="http://schemas.microsoft.com/office/drawing/2014/main" id="{FA7C0D75-7C26-8894-A270-E9822F6CEA80}"/>
                </a:ext>
              </a:extLst>
            </p:cNvPr>
            <p:cNvSpPr txBox="1">
              <a:spLocks/>
            </p:cNvSpPr>
            <p:nvPr/>
          </p:nvSpPr>
          <p:spPr>
            <a:xfrm>
              <a:off x="7224686" y="756994"/>
              <a:ext cx="1590812" cy="63440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interactions</a:t>
              </a:r>
              <a:endParaRPr kumimoji="0" lang="en-US" sz="1600" b="0" i="0" u="none" strike="noStrike" kern="1200" cap="none" spc="0" normalizeH="0" baseline="30000" noProof="0">
                <a:ln>
                  <a:noFill/>
                </a:ln>
                <a:solidFill>
                  <a:srgbClr val="000000"/>
                </a:solidFill>
                <a:effectLst/>
                <a:uLnTx/>
                <a:uFillTx/>
                <a:latin typeface="Segoe UI Semibold"/>
                <a:ea typeface="+mn-ea"/>
                <a:cs typeface="+mn-cs"/>
              </a:endParaRPr>
            </a:p>
          </p:txBody>
        </p:sp>
        <p:sp>
          <p:nvSpPr>
            <p:cNvPr id="165" name="TextBox 164">
              <a:extLst>
                <a:ext uri="{FF2B5EF4-FFF2-40B4-BE49-F238E27FC236}">
                  <a16:creationId xmlns:a16="http://schemas.microsoft.com/office/drawing/2014/main" id="{8571E48C-C720-BA79-AF25-39B177B2B097}"/>
                </a:ext>
              </a:extLst>
            </p:cNvPr>
            <p:cNvSpPr txBox="1">
              <a:spLocks/>
            </p:cNvSpPr>
            <p:nvPr/>
          </p:nvSpPr>
          <p:spPr>
            <a:xfrm>
              <a:off x="6481346" y="1509287"/>
              <a:ext cx="2553598"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interactions against data loss and insider risks </a:t>
              </a:r>
            </a:p>
          </p:txBody>
        </p:sp>
      </p:grpSp>
      <p:grpSp>
        <p:nvGrpSpPr>
          <p:cNvPr id="194" name="Group 193">
            <a:extLst>
              <a:ext uri="{FF2B5EF4-FFF2-40B4-BE49-F238E27FC236}">
                <a16:creationId xmlns:a16="http://schemas.microsoft.com/office/drawing/2014/main" id="{AF59A5FD-812D-830E-8668-9C7AA8F29B95}"/>
              </a:ext>
            </a:extLst>
          </p:cNvPr>
          <p:cNvGrpSpPr>
            <a:grpSpLocks/>
          </p:cNvGrpSpPr>
          <p:nvPr/>
        </p:nvGrpSpPr>
        <p:grpSpPr>
          <a:xfrm>
            <a:off x="3601244" y="2531863"/>
            <a:ext cx="5318060" cy="2553348"/>
            <a:chOff x="3649279" y="2209150"/>
            <a:chExt cx="5318060" cy="2553348"/>
          </a:xfrm>
        </p:grpSpPr>
        <p:cxnSp>
          <p:nvCxnSpPr>
            <p:cNvPr id="161" name="Straight Connector 160">
              <a:extLst>
                <a:ext uri="{FF2B5EF4-FFF2-40B4-BE49-F238E27FC236}">
                  <a16:creationId xmlns:a16="http://schemas.microsoft.com/office/drawing/2014/main" id="{F5BAFCDB-86AC-8486-41F8-BE95DEEE588E}"/>
                </a:ext>
              </a:extLst>
            </p:cNvPr>
            <p:cNvCxnSpPr>
              <a:cxnSpLocks/>
              <a:stCxn id="174" idx="0"/>
            </p:cNvCxnSpPr>
            <p:nvPr/>
          </p:nvCxnSpPr>
          <p:spPr>
            <a:xfrm>
              <a:off x="6254114" y="2209150"/>
              <a:ext cx="0" cy="214548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62" name="Group 161">
              <a:extLst>
                <a:ext uri="{FF2B5EF4-FFF2-40B4-BE49-F238E27FC236}">
                  <a16:creationId xmlns:a16="http://schemas.microsoft.com/office/drawing/2014/main" id="{CE5990A8-CA90-B543-FA12-5EFA0D7252D6}"/>
                </a:ext>
              </a:extLst>
            </p:cNvPr>
            <p:cNvGrpSpPr>
              <a:grpSpLocks/>
            </p:cNvGrpSpPr>
            <p:nvPr/>
          </p:nvGrpSpPr>
          <p:grpSpPr>
            <a:xfrm>
              <a:off x="6162674" y="2209150"/>
              <a:ext cx="2804665" cy="1503208"/>
              <a:chOff x="6162674" y="2209150"/>
              <a:chExt cx="2804665" cy="1503208"/>
            </a:xfrm>
          </p:grpSpPr>
          <p:sp>
            <p:nvSpPr>
              <p:cNvPr id="163" name="TextBox 162">
                <a:hlinkClick r:id="rId7"/>
                <a:extLst>
                  <a:ext uri="{FF2B5EF4-FFF2-40B4-BE49-F238E27FC236}">
                    <a16:creationId xmlns:a16="http://schemas.microsoft.com/office/drawing/2014/main" id="{B26633AE-1656-2A2D-8108-CB78B6DE48D7}"/>
                  </a:ext>
                </a:extLst>
              </p:cNvPr>
              <p:cNvSpPr txBox="1">
                <a:spLocks/>
              </p:cNvSpPr>
              <p:nvPr/>
            </p:nvSpPr>
            <p:spPr>
              <a:xfrm>
                <a:off x="6544179" y="3066027"/>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7"/>
                  </a:rPr>
                  <a:t>Restrict Copilot from processing sensitive files referenced in interactions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4" name="Diamond 173">
                <a:extLst>
                  <a:ext uri="{FF2B5EF4-FFF2-40B4-BE49-F238E27FC236}">
                    <a16:creationId xmlns:a16="http://schemas.microsoft.com/office/drawing/2014/main" id="{A1429146-38A2-5E35-EA2A-0D460978A125}"/>
                  </a:ext>
                </a:extLst>
              </p:cNvPr>
              <p:cNvSpPr>
                <a:spLocks/>
              </p:cNvSpPr>
              <p:nvPr/>
            </p:nvSpPr>
            <p:spPr>
              <a:xfrm>
                <a:off x="6162674" y="2209150"/>
                <a:ext cx="182880" cy="182880"/>
              </a:xfrm>
              <a:prstGeom prst="diamon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8" name="Group 167">
              <a:extLst>
                <a:ext uri="{FF2B5EF4-FFF2-40B4-BE49-F238E27FC236}">
                  <a16:creationId xmlns:a16="http://schemas.microsoft.com/office/drawing/2014/main" id="{9692140D-E9BF-7AD6-74D8-686D8853D6DA}"/>
                </a:ext>
              </a:extLst>
            </p:cNvPr>
            <p:cNvGrpSpPr>
              <a:grpSpLocks/>
            </p:cNvGrpSpPr>
            <p:nvPr/>
          </p:nvGrpSpPr>
          <p:grpSpPr>
            <a:xfrm>
              <a:off x="6162674" y="3269449"/>
              <a:ext cx="2780295" cy="1236647"/>
              <a:chOff x="6162674" y="3269449"/>
              <a:chExt cx="2780295" cy="1236647"/>
            </a:xfrm>
          </p:grpSpPr>
          <p:sp>
            <p:nvSpPr>
              <p:cNvPr id="34" name="TextBox 33">
                <a:hlinkClick r:id="rId8"/>
                <a:extLst>
                  <a:ext uri="{FF2B5EF4-FFF2-40B4-BE49-F238E27FC236}">
                    <a16:creationId xmlns:a16="http://schemas.microsoft.com/office/drawing/2014/main" id="{3AA7A63B-9C1D-4BFE-1817-C569643AFDAD}"/>
                  </a:ext>
                </a:extLst>
              </p:cNvPr>
              <p:cNvSpPr txBox="1">
                <a:spLocks/>
              </p:cNvSpPr>
              <p:nvPr/>
            </p:nvSpPr>
            <p:spPr>
              <a:xfrm>
                <a:off x="6519809" y="4290652"/>
                <a:ext cx="2423160"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7"/>
                  </a:rPr>
                  <a:t>Detect Risky AI interactions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Diamond 34">
                <a:extLst>
                  <a:ext uri="{FF2B5EF4-FFF2-40B4-BE49-F238E27FC236}">
                    <a16:creationId xmlns:a16="http://schemas.microsoft.com/office/drawing/2014/main" id="{0A91A23A-AC99-F73F-8622-C707BAF3FE4F}"/>
                  </a:ext>
                </a:extLst>
              </p:cNvPr>
              <p:cNvSpPr>
                <a:spLocks/>
              </p:cNvSpPr>
              <p:nvPr/>
            </p:nvSpPr>
            <p:spPr>
              <a:xfrm>
                <a:off x="6162674" y="3269449"/>
                <a:ext cx="182880" cy="182880"/>
              </a:xfrm>
              <a:prstGeom prst="diamon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2" name="Group 171">
              <a:extLst>
                <a:ext uri="{FF2B5EF4-FFF2-40B4-BE49-F238E27FC236}">
                  <a16:creationId xmlns:a16="http://schemas.microsoft.com/office/drawing/2014/main" id="{5EB78186-F243-B564-D08B-90142DD37207}"/>
                </a:ext>
              </a:extLst>
            </p:cNvPr>
            <p:cNvGrpSpPr>
              <a:grpSpLocks/>
            </p:cNvGrpSpPr>
            <p:nvPr/>
          </p:nvGrpSpPr>
          <p:grpSpPr>
            <a:xfrm>
              <a:off x="3649279" y="4116167"/>
              <a:ext cx="2696257" cy="646331"/>
              <a:chOff x="3649279" y="4116167"/>
              <a:chExt cx="2696257" cy="646331"/>
            </a:xfrm>
          </p:grpSpPr>
          <p:sp>
            <p:nvSpPr>
              <p:cNvPr id="93" name="TextBox 92">
                <a:hlinkClick r:id="rId9"/>
                <a:extLst>
                  <a:ext uri="{FF2B5EF4-FFF2-40B4-BE49-F238E27FC236}">
                    <a16:creationId xmlns:a16="http://schemas.microsoft.com/office/drawing/2014/main" id="{7AA6D944-803E-EBCD-7CD5-6767C7A6F763}"/>
                  </a:ext>
                </a:extLst>
              </p:cNvPr>
              <p:cNvSpPr txBox="1">
                <a:spLocks/>
              </p:cNvSpPr>
              <p:nvPr/>
            </p:nvSpPr>
            <p:spPr>
              <a:xfrm>
                <a:off x="3649279" y="4116167"/>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7"/>
                  </a:rPr>
                  <a:t>Implement data loss policies for SharePoint and Data policies for Dataverse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Diamond 93">
                <a:extLst>
                  <a:ext uri="{FF2B5EF4-FFF2-40B4-BE49-F238E27FC236}">
                    <a16:creationId xmlns:a16="http://schemas.microsoft.com/office/drawing/2014/main" id="{DF372BE6-8878-FAFC-392C-EB16C987096E}"/>
                  </a:ext>
                </a:extLst>
              </p:cNvPr>
              <p:cNvSpPr>
                <a:spLocks/>
              </p:cNvSpPr>
              <p:nvPr/>
            </p:nvSpPr>
            <p:spPr>
              <a:xfrm>
                <a:off x="6162656" y="4312845"/>
                <a:ext cx="182880" cy="182880"/>
              </a:xfrm>
              <a:prstGeom prst="diamon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10" name="Group 209">
            <a:extLst>
              <a:ext uri="{FF2B5EF4-FFF2-40B4-BE49-F238E27FC236}">
                <a16:creationId xmlns:a16="http://schemas.microsoft.com/office/drawing/2014/main" id="{F6742569-AFC9-128B-702B-28AAB758C4CD}"/>
              </a:ext>
            </a:extLst>
          </p:cNvPr>
          <p:cNvGrpSpPr>
            <a:grpSpLocks/>
          </p:cNvGrpSpPr>
          <p:nvPr/>
        </p:nvGrpSpPr>
        <p:grpSpPr>
          <a:xfrm>
            <a:off x="9363150" y="1108413"/>
            <a:ext cx="2556174" cy="934395"/>
            <a:chOff x="9363468" y="818998"/>
            <a:chExt cx="2556174" cy="934395"/>
          </a:xfrm>
        </p:grpSpPr>
        <p:sp>
          <p:nvSpPr>
            <p:cNvPr id="200" name="Shield_EA18" title="Icon of a shield">
              <a:extLst>
                <a:ext uri="{FF2B5EF4-FFF2-40B4-BE49-F238E27FC236}">
                  <a16:creationId xmlns:a16="http://schemas.microsoft.com/office/drawing/2014/main" id="{8F7265B1-3518-C398-F839-FDC3092BF403}"/>
                </a:ext>
              </a:extLst>
            </p:cNvPr>
            <p:cNvSpPr>
              <a:spLocks noChangeAspect="1"/>
            </p:cNvSpPr>
            <p:nvPr/>
          </p:nvSpPr>
          <p:spPr bwMode="auto">
            <a:xfrm>
              <a:off x="9363469" y="818998"/>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4"/>
            </a:solidFill>
            <a:ln w="19050"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TextBox 106">
              <a:extLst>
                <a:ext uri="{FF2B5EF4-FFF2-40B4-BE49-F238E27FC236}">
                  <a16:creationId xmlns:a16="http://schemas.microsoft.com/office/drawing/2014/main" id="{CBD4EAA9-D06C-CEEA-F381-26A71710FC1A}"/>
                </a:ext>
              </a:extLst>
            </p:cNvPr>
            <p:cNvSpPr txBox="1">
              <a:spLocks/>
            </p:cNvSpPr>
            <p:nvPr/>
          </p:nvSpPr>
          <p:spPr>
            <a:xfrm>
              <a:off x="10105046" y="940776"/>
              <a:ext cx="1590812"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Govern</a:t>
              </a:r>
              <a:endParaRPr kumimoji="0" lang="en-US" sz="1600" b="0" i="0" u="none" strike="noStrike" kern="1200" cap="none" spc="0" normalizeH="0" baseline="30000" noProof="0">
                <a:ln>
                  <a:noFill/>
                </a:ln>
                <a:solidFill>
                  <a:srgbClr val="000000"/>
                </a:solidFill>
                <a:effectLst/>
                <a:uLnTx/>
                <a:uFillTx/>
                <a:latin typeface="Segoe UI Semibold"/>
                <a:ea typeface="+mn-ea"/>
                <a:cs typeface="+mn-cs"/>
              </a:endParaRPr>
            </a:p>
          </p:txBody>
        </p:sp>
        <p:sp>
          <p:nvSpPr>
            <p:cNvPr id="186" name="TextBox 185">
              <a:extLst>
                <a:ext uri="{FF2B5EF4-FFF2-40B4-BE49-F238E27FC236}">
                  <a16:creationId xmlns:a16="http://schemas.microsoft.com/office/drawing/2014/main" id="{CC9CF4A0-3F6C-0B63-DAFE-CB3C21D2C85D}"/>
                </a:ext>
              </a:extLst>
            </p:cNvPr>
            <p:cNvSpPr txBox="1">
              <a:spLocks/>
            </p:cNvSpPr>
            <p:nvPr/>
          </p:nvSpPr>
          <p:spPr>
            <a:xfrm>
              <a:off x="9363468" y="1509287"/>
              <a:ext cx="2556174" cy="24410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Govern interactions</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pSp>
      <p:cxnSp>
        <p:nvCxnSpPr>
          <p:cNvPr id="182" name="Straight Connector 181">
            <a:extLst>
              <a:ext uri="{FF2B5EF4-FFF2-40B4-BE49-F238E27FC236}">
                <a16:creationId xmlns:a16="http://schemas.microsoft.com/office/drawing/2014/main" id="{B6FAD662-E635-3167-2555-0C962BDEAD25}"/>
              </a:ext>
            </a:extLst>
          </p:cNvPr>
          <p:cNvCxnSpPr>
            <a:cxnSpLocks/>
            <a:stCxn id="195" idx="0"/>
            <a:endCxn id="4" idx="2"/>
          </p:cNvCxnSpPr>
          <p:nvPr/>
        </p:nvCxnSpPr>
        <p:spPr>
          <a:xfrm flipH="1">
            <a:off x="9089292" y="2500564"/>
            <a:ext cx="29694" cy="2353019"/>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8D564C57-9FF4-08E6-A62B-6566A6C4DBC1}"/>
              </a:ext>
            </a:extLst>
          </p:cNvPr>
          <p:cNvGrpSpPr>
            <a:grpSpLocks/>
          </p:cNvGrpSpPr>
          <p:nvPr/>
        </p:nvGrpSpPr>
        <p:grpSpPr>
          <a:xfrm>
            <a:off x="9017019" y="2991010"/>
            <a:ext cx="2769288" cy="430887"/>
            <a:chOff x="9033365" y="2533746"/>
            <a:chExt cx="2769288" cy="430887"/>
          </a:xfrm>
        </p:grpSpPr>
        <p:sp>
          <p:nvSpPr>
            <p:cNvPr id="7" name="TextBox 6">
              <a:hlinkClick r:id="rId10"/>
              <a:extLst>
                <a:ext uri="{FF2B5EF4-FFF2-40B4-BE49-F238E27FC236}">
                  <a16:creationId xmlns:a16="http://schemas.microsoft.com/office/drawing/2014/main" id="{506B1877-1E7C-1FE5-2DB5-30079D7A98FA}"/>
                </a:ext>
              </a:extLst>
            </p:cNvPr>
            <p:cNvSpPr txBox="1">
              <a:spLocks/>
            </p:cNvSpPr>
            <p:nvPr/>
          </p:nvSpPr>
          <p:spPr>
            <a:xfrm>
              <a:off x="9370371" y="2533746"/>
              <a:ext cx="2432282"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7"/>
                </a:rPr>
                <a:t>Detect inappropriate behaviors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Diamond 7">
              <a:extLst>
                <a:ext uri="{FF2B5EF4-FFF2-40B4-BE49-F238E27FC236}">
                  <a16:creationId xmlns:a16="http://schemas.microsoft.com/office/drawing/2014/main" id="{1343E90E-E466-72EC-8DA8-A9BA8AC41661}"/>
                </a:ext>
              </a:extLst>
            </p:cNvPr>
            <p:cNvSpPr>
              <a:spLocks/>
            </p:cNvSpPr>
            <p:nvPr/>
          </p:nvSpPr>
          <p:spPr>
            <a:xfrm>
              <a:off x="9033365" y="2625040"/>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3" name="Group 172">
            <a:extLst>
              <a:ext uri="{FF2B5EF4-FFF2-40B4-BE49-F238E27FC236}">
                <a16:creationId xmlns:a16="http://schemas.microsoft.com/office/drawing/2014/main" id="{0D6BF0A6-5521-C8C6-0243-077E3F8C2B8E}"/>
              </a:ext>
            </a:extLst>
          </p:cNvPr>
          <p:cNvGrpSpPr>
            <a:grpSpLocks/>
          </p:cNvGrpSpPr>
          <p:nvPr/>
        </p:nvGrpSpPr>
        <p:grpSpPr>
          <a:xfrm>
            <a:off x="9010744" y="2501991"/>
            <a:ext cx="2751390" cy="1310333"/>
            <a:chOff x="9027090" y="2044727"/>
            <a:chExt cx="2751390" cy="1310333"/>
          </a:xfrm>
        </p:grpSpPr>
        <p:sp>
          <p:nvSpPr>
            <p:cNvPr id="10" name="TextBox 9">
              <a:hlinkClick r:id="rId11"/>
              <a:extLst>
                <a:ext uri="{FF2B5EF4-FFF2-40B4-BE49-F238E27FC236}">
                  <a16:creationId xmlns:a16="http://schemas.microsoft.com/office/drawing/2014/main" id="{4FE9630C-7636-D326-0089-7753DFBFF03C}"/>
                </a:ext>
              </a:extLst>
            </p:cNvPr>
            <p:cNvSpPr txBox="1">
              <a:spLocks/>
            </p:cNvSpPr>
            <p:nvPr/>
          </p:nvSpPr>
          <p:spPr>
            <a:xfrm>
              <a:off x="9355320" y="2044727"/>
              <a:ext cx="2423160"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7"/>
                </a:rPr>
                <a:t>Retain/delete interactions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Diamond 14">
              <a:extLst>
                <a:ext uri="{FF2B5EF4-FFF2-40B4-BE49-F238E27FC236}">
                  <a16:creationId xmlns:a16="http://schemas.microsoft.com/office/drawing/2014/main" id="{31FB1A45-CFF5-DAB5-0A8E-38AE414ED240}"/>
                </a:ext>
              </a:extLst>
            </p:cNvPr>
            <p:cNvSpPr>
              <a:spLocks/>
            </p:cNvSpPr>
            <p:nvPr/>
          </p:nvSpPr>
          <p:spPr>
            <a:xfrm>
              <a:off x="9027090" y="3172180"/>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8A9E1221-D325-3EE1-9AD8-965C55DE675A}"/>
              </a:ext>
            </a:extLst>
          </p:cNvPr>
          <p:cNvSpPr txBox="1">
            <a:spLocks/>
          </p:cNvSpPr>
          <p:nvPr/>
        </p:nvSpPr>
        <p:spPr>
          <a:xfrm>
            <a:off x="9356973" y="4323605"/>
            <a:ext cx="2423160"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a:t>
            </a:r>
          </a:p>
        </p:txBody>
      </p:sp>
      <p:sp>
        <p:nvSpPr>
          <p:cNvPr id="195" name="Diamond 194">
            <a:extLst>
              <a:ext uri="{FF2B5EF4-FFF2-40B4-BE49-F238E27FC236}">
                <a16:creationId xmlns:a16="http://schemas.microsoft.com/office/drawing/2014/main" id="{EFDBF82A-557E-6EF7-FB33-DD9CD734181F}"/>
              </a:ext>
            </a:extLst>
          </p:cNvPr>
          <p:cNvSpPr>
            <a:spLocks/>
          </p:cNvSpPr>
          <p:nvPr/>
        </p:nvSpPr>
        <p:spPr>
          <a:xfrm>
            <a:off x="9027546" y="2500564"/>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F9A87751-81C0-087D-03D8-5024952CA590}"/>
              </a:ext>
            </a:extLst>
          </p:cNvPr>
          <p:cNvSpPr txBox="1">
            <a:spLocks/>
          </p:cNvSpPr>
          <p:nvPr/>
        </p:nvSpPr>
        <p:spPr>
          <a:xfrm rot="16200000">
            <a:off x="-1196746" y="3853128"/>
            <a:ext cx="2608938"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Activities</a:t>
            </a:r>
          </a:p>
        </p:txBody>
      </p:sp>
      <p:sp>
        <p:nvSpPr>
          <p:cNvPr id="129" name="TextBox 128">
            <a:extLst>
              <a:ext uri="{FF2B5EF4-FFF2-40B4-BE49-F238E27FC236}">
                <a16:creationId xmlns:a16="http://schemas.microsoft.com/office/drawing/2014/main" id="{AF5AD623-1680-653F-E451-315A9E64DC3A}"/>
              </a:ext>
            </a:extLst>
          </p:cNvPr>
          <p:cNvSpPr txBox="1">
            <a:spLocks/>
          </p:cNvSpPr>
          <p:nvPr/>
        </p:nvSpPr>
        <p:spPr>
          <a:xfrm rot="16200000">
            <a:off x="-380146" y="5841925"/>
            <a:ext cx="97573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Outcomes</a:t>
            </a:r>
          </a:p>
        </p:txBody>
      </p:sp>
      <p:cxnSp>
        <p:nvCxnSpPr>
          <p:cNvPr id="137" name="Straight Connector 136">
            <a:extLst>
              <a:ext uri="{FF2B5EF4-FFF2-40B4-BE49-F238E27FC236}">
                <a16:creationId xmlns:a16="http://schemas.microsoft.com/office/drawing/2014/main" id="{3979F7E4-AE69-16BA-6945-DC2DC124346A}"/>
              </a:ext>
            </a:extLst>
          </p:cNvPr>
          <p:cNvCxnSpPr>
            <a:cxnSpLocks/>
          </p:cNvCxnSpPr>
          <p:nvPr/>
        </p:nvCxnSpPr>
        <p:spPr>
          <a:xfrm flipH="1">
            <a:off x="358296" y="5424429"/>
            <a:ext cx="10979597" cy="0"/>
          </a:xfrm>
          <a:prstGeom prst="line">
            <a:avLst/>
          </a:prstGeom>
          <a:solidFill>
            <a:schemeClr val="bg1"/>
          </a:solidFill>
          <a:ln w="19050" cap="flat">
            <a:solidFill>
              <a:schemeClr val="tx1"/>
            </a:solidFill>
          </a:ln>
        </p:spPr>
        <p:style>
          <a:lnRef idx="1">
            <a:schemeClr val="accent1"/>
          </a:lnRef>
          <a:fillRef idx="0">
            <a:schemeClr val="accent1"/>
          </a:fillRef>
          <a:effectRef idx="0">
            <a:schemeClr val="accent1"/>
          </a:effectRef>
          <a:fontRef idx="minor">
            <a:schemeClr val="tx1"/>
          </a:fontRef>
        </p:style>
      </p:cxnSp>
      <p:sp>
        <p:nvSpPr>
          <p:cNvPr id="145" name="check 3" title="Icon of a checkmark with a circle around it">
            <a:extLst>
              <a:ext uri="{FF2B5EF4-FFF2-40B4-BE49-F238E27FC236}">
                <a16:creationId xmlns:a16="http://schemas.microsoft.com/office/drawing/2014/main" id="{A85458BA-B2FE-03F0-67E8-0834981F3302}"/>
              </a:ext>
            </a:extLst>
          </p:cNvPr>
          <p:cNvSpPr>
            <a:spLocks noChangeAspect="1"/>
          </p:cNvSpPr>
          <p:nvPr/>
        </p:nvSpPr>
        <p:spPr bwMode="auto">
          <a:xfrm>
            <a:off x="11337893" y="5223261"/>
            <a:ext cx="404683" cy="40233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8575" cap="sq">
            <a:solidFill>
              <a:srgbClr val="FFB9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02" name="Group 201">
            <a:extLst>
              <a:ext uri="{FF2B5EF4-FFF2-40B4-BE49-F238E27FC236}">
                <a16:creationId xmlns:a16="http://schemas.microsoft.com/office/drawing/2014/main" id="{A1429C9B-794B-E9C4-FEAC-780C00E0DA61}"/>
              </a:ext>
            </a:extLst>
          </p:cNvPr>
          <p:cNvGrpSpPr>
            <a:grpSpLocks/>
          </p:cNvGrpSpPr>
          <p:nvPr/>
        </p:nvGrpSpPr>
        <p:grpSpPr>
          <a:xfrm>
            <a:off x="356771" y="5306571"/>
            <a:ext cx="2734417" cy="858520"/>
            <a:chOff x="402335" y="4859340"/>
            <a:chExt cx="2734417" cy="858520"/>
          </a:xfrm>
        </p:grpSpPr>
        <p:sp>
          <p:nvSpPr>
            <p:cNvPr id="138" name="Isosceles Triangle 137">
              <a:extLst>
                <a:ext uri="{FF2B5EF4-FFF2-40B4-BE49-F238E27FC236}">
                  <a16:creationId xmlns:a16="http://schemas.microsoft.com/office/drawing/2014/main" id="{94AA228E-967F-EFC3-6710-A94389268AF6}"/>
                </a:ext>
              </a:extLst>
            </p:cNvPr>
            <p:cNvSpPr>
              <a:spLocks noChangeAspect="1"/>
            </p:cNvSpPr>
            <p:nvPr/>
          </p:nvSpPr>
          <p:spPr>
            <a:xfrm flipV="1">
              <a:off x="1682908" y="4859340"/>
              <a:ext cx="301752" cy="301752"/>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78D36794-A63D-B056-7488-DF23F6A8BB7A}"/>
                </a:ext>
              </a:extLst>
            </p:cNvPr>
            <p:cNvGrpSpPr>
              <a:grpSpLocks/>
            </p:cNvGrpSpPr>
            <p:nvPr/>
          </p:nvGrpSpPr>
          <p:grpSpPr>
            <a:xfrm>
              <a:off x="402335" y="5286973"/>
              <a:ext cx="2734417" cy="430887"/>
              <a:chOff x="402335" y="5223181"/>
              <a:chExt cx="2734417" cy="430887"/>
            </a:xfrm>
          </p:grpSpPr>
          <p:sp>
            <p:nvSpPr>
              <p:cNvPr id="51" name="TextBox 50">
                <a:extLst>
                  <a:ext uri="{FF2B5EF4-FFF2-40B4-BE49-F238E27FC236}">
                    <a16:creationId xmlns:a16="http://schemas.microsoft.com/office/drawing/2014/main" id="{F84A569B-AC79-014F-93FF-AF85A6CC6A51}"/>
                  </a:ext>
                </a:extLst>
              </p:cNvPr>
              <p:cNvSpPr txBox="1">
                <a:spLocks/>
              </p:cNvSpPr>
              <p:nvPr/>
            </p:nvSpPr>
            <p:spPr>
              <a:xfrm>
                <a:off x="713592" y="522318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Potential gaps in data security is discovered</a:t>
                </a:r>
              </a:p>
            </p:txBody>
          </p:sp>
          <p:sp>
            <p:nvSpPr>
              <p:cNvPr id="146" name="Shield_EA18" title="Icon of a shield">
                <a:extLst>
                  <a:ext uri="{FF2B5EF4-FFF2-40B4-BE49-F238E27FC236}">
                    <a16:creationId xmlns:a16="http://schemas.microsoft.com/office/drawing/2014/main" id="{99B59B67-28BB-1C5D-E8BB-86A96C331951}"/>
                  </a:ext>
                </a:extLst>
              </p:cNvPr>
              <p:cNvSpPr>
                <a:spLocks noChangeAspect="1"/>
              </p:cNvSpPr>
              <p:nvPr/>
            </p:nvSpPr>
            <p:spPr bwMode="auto">
              <a:xfrm>
                <a:off x="402335"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3" name="Group 202">
            <a:extLst>
              <a:ext uri="{FF2B5EF4-FFF2-40B4-BE49-F238E27FC236}">
                <a16:creationId xmlns:a16="http://schemas.microsoft.com/office/drawing/2014/main" id="{A4F3AAFA-1CC1-C7CB-A1D8-927EC7C31C8A}"/>
              </a:ext>
            </a:extLst>
          </p:cNvPr>
          <p:cNvGrpSpPr>
            <a:grpSpLocks/>
          </p:cNvGrpSpPr>
          <p:nvPr/>
        </p:nvGrpSpPr>
        <p:grpSpPr>
          <a:xfrm>
            <a:off x="3237132" y="5306571"/>
            <a:ext cx="2783528" cy="1073964"/>
            <a:chOff x="3282696" y="4859340"/>
            <a:chExt cx="2783528" cy="1073964"/>
          </a:xfrm>
        </p:grpSpPr>
        <p:sp>
          <p:nvSpPr>
            <p:cNvPr id="139" name="Isosceles Triangle 138">
              <a:extLst>
                <a:ext uri="{FF2B5EF4-FFF2-40B4-BE49-F238E27FC236}">
                  <a16:creationId xmlns:a16="http://schemas.microsoft.com/office/drawing/2014/main" id="{CBCB70D4-D9EE-4F90-377F-2BBB3FCFBC02}"/>
                </a:ext>
              </a:extLst>
            </p:cNvPr>
            <p:cNvSpPr>
              <a:spLocks noChangeAspect="1"/>
            </p:cNvSpPr>
            <p:nvPr/>
          </p:nvSpPr>
          <p:spPr>
            <a:xfrm flipV="1">
              <a:off x="4677682" y="4859340"/>
              <a:ext cx="301752" cy="30175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3" name="Group 182">
              <a:extLst>
                <a:ext uri="{FF2B5EF4-FFF2-40B4-BE49-F238E27FC236}">
                  <a16:creationId xmlns:a16="http://schemas.microsoft.com/office/drawing/2014/main" id="{4C229428-04BA-F9C9-1761-623F1BCC248B}"/>
                </a:ext>
              </a:extLst>
            </p:cNvPr>
            <p:cNvGrpSpPr>
              <a:grpSpLocks/>
            </p:cNvGrpSpPr>
            <p:nvPr/>
          </p:nvGrpSpPr>
          <p:grpSpPr>
            <a:xfrm>
              <a:off x="3282696" y="5286973"/>
              <a:ext cx="2783528" cy="646331"/>
              <a:chOff x="3282696" y="5223181"/>
              <a:chExt cx="2783528" cy="646331"/>
            </a:xfrm>
          </p:grpSpPr>
          <p:sp>
            <p:nvSpPr>
              <p:cNvPr id="62" name="TextBox 61">
                <a:extLst>
                  <a:ext uri="{FF2B5EF4-FFF2-40B4-BE49-F238E27FC236}">
                    <a16:creationId xmlns:a16="http://schemas.microsoft.com/office/drawing/2014/main" id="{8CD66BF5-565E-2A8F-185C-0B37D048FED6}"/>
                  </a:ext>
                </a:extLst>
              </p:cNvPr>
              <p:cNvSpPr txBox="1">
                <a:spLocks/>
              </p:cNvSpPr>
              <p:nvPr/>
            </p:nvSpPr>
            <p:spPr>
              <a:xfrm>
                <a:off x="3643064" y="5223181"/>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Sensitive info in grounding data is not used as knowledge source</a:t>
                </a:r>
              </a:p>
            </p:txBody>
          </p:sp>
          <p:sp>
            <p:nvSpPr>
              <p:cNvPr id="147" name="Shield_EA18" title="Icon of a shield">
                <a:extLst>
                  <a:ext uri="{FF2B5EF4-FFF2-40B4-BE49-F238E27FC236}">
                    <a16:creationId xmlns:a16="http://schemas.microsoft.com/office/drawing/2014/main" id="{36C59246-F951-637A-B382-BFBBAE24565B}"/>
                  </a:ext>
                </a:extLst>
              </p:cNvPr>
              <p:cNvSpPr>
                <a:spLocks noChangeAspect="1"/>
              </p:cNvSpPr>
              <p:nvPr/>
            </p:nvSpPr>
            <p:spPr bwMode="auto">
              <a:xfrm>
                <a:off x="3282696"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905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5" name="Group 204">
            <a:extLst>
              <a:ext uri="{FF2B5EF4-FFF2-40B4-BE49-F238E27FC236}">
                <a16:creationId xmlns:a16="http://schemas.microsoft.com/office/drawing/2014/main" id="{DA7E2C66-602A-F054-AB3C-6B77BF6088BE}"/>
              </a:ext>
            </a:extLst>
          </p:cNvPr>
          <p:cNvGrpSpPr>
            <a:grpSpLocks/>
          </p:cNvGrpSpPr>
          <p:nvPr/>
        </p:nvGrpSpPr>
        <p:grpSpPr>
          <a:xfrm>
            <a:off x="6117492" y="5306571"/>
            <a:ext cx="2737320" cy="858520"/>
            <a:chOff x="6163056" y="4859340"/>
            <a:chExt cx="2737320" cy="858520"/>
          </a:xfrm>
        </p:grpSpPr>
        <p:sp>
          <p:nvSpPr>
            <p:cNvPr id="141" name="Isosceles Triangle 140">
              <a:extLst>
                <a:ext uri="{FF2B5EF4-FFF2-40B4-BE49-F238E27FC236}">
                  <a16:creationId xmlns:a16="http://schemas.microsoft.com/office/drawing/2014/main" id="{E832AB81-0407-F8F2-AC24-C9F843BC0186}"/>
                </a:ext>
              </a:extLst>
            </p:cNvPr>
            <p:cNvSpPr>
              <a:spLocks noChangeAspect="1"/>
            </p:cNvSpPr>
            <p:nvPr/>
          </p:nvSpPr>
          <p:spPr>
            <a:xfrm flipV="1">
              <a:off x="7405642" y="4859340"/>
              <a:ext cx="301752" cy="301752"/>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5" name="Group 184">
              <a:extLst>
                <a:ext uri="{FF2B5EF4-FFF2-40B4-BE49-F238E27FC236}">
                  <a16:creationId xmlns:a16="http://schemas.microsoft.com/office/drawing/2014/main" id="{03F9DC1C-FFF7-1B96-3940-3BD53686C1D9}"/>
                </a:ext>
              </a:extLst>
            </p:cNvPr>
            <p:cNvGrpSpPr>
              <a:grpSpLocks/>
            </p:cNvGrpSpPr>
            <p:nvPr/>
          </p:nvGrpSpPr>
          <p:grpSpPr>
            <a:xfrm>
              <a:off x="6163056" y="5286973"/>
              <a:ext cx="2737320" cy="430887"/>
              <a:chOff x="6163056" y="5223181"/>
              <a:chExt cx="2737320" cy="430887"/>
            </a:xfrm>
          </p:grpSpPr>
          <p:sp>
            <p:nvSpPr>
              <p:cNvPr id="101" name="TextBox 100">
                <a:extLst>
                  <a:ext uri="{FF2B5EF4-FFF2-40B4-BE49-F238E27FC236}">
                    <a16:creationId xmlns:a16="http://schemas.microsoft.com/office/drawing/2014/main" id="{BED9E8B0-0E01-BE13-9EFF-00C18EB0F48D}"/>
                  </a:ext>
                </a:extLst>
              </p:cNvPr>
              <p:cNvSpPr txBox="1">
                <a:spLocks/>
              </p:cNvSpPr>
              <p:nvPr/>
            </p:nvSpPr>
            <p:spPr>
              <a:xfrm>
                <a:off x="6477216" y="522318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Interactions are protected from data loss and insider risk</a:t>
                </a:r>
              </a:p>
            </p:txBody>
          </p:sp>
          <p:sp>
            <p:nvSpPr>
              <p:cNvPr id="148" name="Shield_EA18" title="Icon of a shield">
                <a:extLst>
                  <a:ext uri="{FF2B5EF4-FFF2-40B4-BE49-F238E27FC236}">
                    <a16:creationId xmlns:a16="http://schemas.microsoft.com/office/drawing/2014/main" id="{D01E352F-D919-B5C4-10BC-32EEE73E4700}"/>
                  </a:ext>
                </a:extLst>
              </p:cNvPr>
              <p:cNvSpPr>
                <a:spLocks noChangeAspect="1"/>
              </p:cNvSpPr>
              <p:nvPr/>
            </p:nvSpPr>
            <p:spPr bwMode="auto">
              <a:xfrm>
                <a:off x="6163056"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B050"/>
              </a:solidFill>
              <a:ln w="19050" cap="sq">
                <a:solidFill>
                  <a:srgbClr val="00B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6" name="Group 205">
            <a:extLst>
              <a:ext uri="{FF2B5EF4-FFF2-40B4-BE49-F238E27FC236}">
                <a16:creationId xmlns:a16="http://schemas.microsoft.com/office/drawing/2014/main" id="{26DCDF16-376F-D17D-1780-521B4DD287D9}"/>
              </a:ext>
            </a:extLst>
          </p:cNvPr>
          <p:cNvGrpSpPr>
            <a:grpSpLocks/>
          </p:cNvGrpSpPr>
          <p:nvPr/>
        </p:nvGrpSpPr>
        <p:grpSpPr>
          <a:xfrm>
            <a:off x="8997852" y="5302522"/>
            <a:ext cx="2739083" cy="1078013"/>
            <a:chOff x="9043416" y="4855291"/>
            <a:chExt cx="2739083" cy="1078013"/>
          </a:xfrm>
        </p:grpSpPr>
        <p:sp>
          <p:nvSpPr>
            <p:cNvPr id="143" name="Isosceles Triangle 142">
              <a:extLst>
                <a:ext uri="{FF2B5EF4-FFF2-40B4-BE49-F238E27FC236}">
                  <a16:creationId xmlns:a16="http://schemas.microsoft.com/office/drawing/2014/main" id="{03945531-39B8-7051-C215-58FACBFD9730}"/>
                </a:ext>
              </a:extLst>
            </p:cNvPr>
            <p:cNvSpPr>
              <a:spLocks noChangeAspect="1"/>
            </p:cNvSpPr>
            <p:nvPr/>
          </p:nvSpPr>
          <p:spPr>
            <a:xfrm flipV="1">
              <a:off x="10280954" y="4855291"/>
              <a:ext cx="301752" cy="301752"/>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7" name="Group 186">
              <a:extLst>
                <a:ext uri="{FF2B5EF4-FFF2-40B4-BE49-F238E27FC236}">
                  <a16:creationId xmlns:a16="http://schemas.microsoft.com/office/drawing/2014/main" id="{050EC218-E9C1-5E2A-8FD8-33B5D74A7DBA}"/>
                </a:ext>
              </a:extLst>
            </p:cNvPr>
            <p:cNvGrpSpPr>
              <a:grpSpLocks/>
            </p:cNvGrpSpPr>
            <p:nvPr/>
          </p:nvGrpSpPr>
          <p:grpSpPr>
            <a:xfrm>
              <a:off x="9043416" y="5286973"/>
              <a:ext cx="2739083" cy="646331"/>
              <a:chOff x="9043416" y="5223181"/>
              <a:chExt cx="2739083" cy="646331"/>
            </a:xfrm>
          </p:grpSpPr>
          <p:sp>
            <p:nvSpPr>
              <p:cNvPr id="131" name="TextBox 130">
                <a:extLst>
                  <a:ext uri="{FF2B5EF4-FFF2-40B4-BE49-F238E27FC236}">
                    <a16:creationId xmlns:a16="http://schemas.microsoft.com/office/drawing/2014/main" id="{8C81EDF9-0B24-D33B-1958-A287E139258D}"/>
                  </a:ext>
                </a:extLst>
              </p:cNvPr>
              <p:cNvSpPr txBox="1">
                <a:spLocks/>
              </p:cNvSpPr>
              <p:nvPr/>
            </p:nvSpPr>
            <p:spPr>
              <a:xfrm>
                <a:off x="9359339" y="5223181"/>
                <a:ext cx="2423160" cy="646331"/>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Interactions with agents is retained for future investigations</a:t>
                </a:r>
              </a:p>
            </p:txBody>
          </p:sp>
          <p:sp>
            <p:nvSpPr>
              <p:cNvPr id="150" name="Shield_EA18" title="Icon of a shield">
                <a:extLst>
                  <a:ext uri="{FF2B5EF4-FFF2-40B4-BE49-F238E27FC236}">
                    <a16:creationId xmlns:a16="http://schemas.microsoft.com/office/drawing/2014/main" id="{024AEFB2-C836-6AEB-D7FC-B2D03D73DB54}"/>
                  </a:ext>
                </a:extLst>
              </p:cNvPr>
              <p:cNvSpPr>
                <a:spLocks noChangeAspect="1"/>
              </p:cNvSpPr>
              <p:nvPr/>
            </p:nvSpPr>
            <p:spPr bwMode="auto">
              <a:xfrm>
                <a:off x="9043416"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4"/>
              </a:solidFill>
              <a:ln w="19050"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 name="TextBox 1">
            <a:extLst>
              <a:ext uri="{FF2B5EF4-FFF2-40B4-BE49-F238E27FC236}">
                <a16:creationId xmlns:a16="http://schemas.microsoft.com/office/drawing/2014/main" id="{45583368-EAB1-133C-C360-DD31FDC681B7}"/>
              </a:ext>
            </a:extLst>
          </p:cNvPr>
          <p:cNvSpPr txBox="1">
            <a:spLocks/>
          </p:cNvSpPr>
          <p:nvPr/>
        </p:nvSpPr>
        <p:spPr>
          <a:xfrm>
            <a:off x="9688872" y="6672682"/>
            <a:ext cx="2423160" cy="10772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000000"/>
                </a:solidFill>
                <a:effectLst/>
                <a:uLnTx/>
                <a:uFillTx/>
                <a:latin typeface="Segoe UI"/>
                <a:ea typeface="+mn-ea"/>
                <a:cs typeface="+mn-cs"/>
              </a:rPr>
              <a:t>Last updated: </a:t>
            </a:r>
            <a:fld id="{0FC470E9-C4FA-4626-88F6-0BBB2263B3D1}" type="datetime4">
              <a:rPr kumimoji="0" lang="en-US" sz="700" b="0" i="1"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September 15, 2025</a:t>
            </a:fld>
            <a:endParaRPr kumimoji="0" lang="en-US" sz="700" b="0" i="1" u="none" strike="noStrike" kern="1200" cap="none" spc="0" normalizeH="0" baseline="0" noProof="0">
              <a:ln>
                <a:noFill/>
              </a:ln>
              <a:solidFill>
                <a:srgbClr val="000000"/>
              </a:solidFill>
              <a:effectLst/>
              <a:uLnTx/>
              <a:uFillTx/>
              <a:latin typeface="Segoe UI"/>
              <a:ea typeface="+mn-ea"/>
              <a:cs typeface="+mn-cs"/>
            </a:endParaRPr>
          </a:p>
        </p:txBody>
      </p:sp>
      <p:sp>
        <p:nvSpPr>
          <p:cNvPr id="25" name="Diamond 24">
            <a:extLst>
              <a:ext uri="{FF2B5EF4-FFF2-40B4-BE49-F238E27FC236}">
                <a16:creationId xmlns:a16="http://schemas.microsoft.com/office/drawing/2014/main" id="{6880E824-E07C-A2EF-23B3-719211F95E64}"/>
              </a:ext>
            </a:extLst>
          </p:cNvPr>
          <p:cNvSpPr>
            <a:spLocks/>
          </p:cNvSpPr>
          <p:nvPr/>
        </p:nvSpPr>
        <p:spPr>
          <a:xfrm>
            <a:off x="3240251" y="3195114"/>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TextBox 28">
            <a:hlinkClick r:id="rId12"/>
            <a:extLst>
              <a:ext uri="{FF2B5EF4-FFF2-40B4-BE49-F238E27FC236}">
                <a16:creationId xmlns:a16="http://schemas.microsoft.com/office/drawing/2014/main" id="{19CC668D-96E9-F836-3EFF-5400FCEAFB96}"/>
              </a:ext>
            </a:extLst>
          </p:cNvPr>
          <p:cNvSpPr txBox="1">
            <a:spLocks/>
          </p:cNvSpPr>
          <p:nvPr/>
        </p:nvSpPr>
        <p:spPr>
          <a:xfrm>
            <a:off x="9371440" y="3509070"/>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7"/>
              </a:rPr>
              <a:t>Investigate prompts and responses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Diamond 30">
            <a:extLst>
              <a:ext uri="{FF2B5EF4-FFF2-40B4-BE49-F238E27FC236}">
                <a16:creationId xmlns:a16="http://schemas.microsoft.com/office/drawing/2014/main" id="{5769A78B-B986-90BE-F198-422CB19EAE8E}"/>
              </a:ext>
            </a:extLst>
          </p:cNvPr>
          <p:cNvSpPr>
            <a:spLocks/>
          </p:cNvSpPr>
          <p:nvPr/>
        </p:nvSpPr>
        <p:spPr>
          <a:xfrm>
            <a:off x="3241086" y="4642914"/>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TextBox 39">
            <a:hlinkClick r:id="rId6"/>
            <a:extLst>
              <a:ext uri="{FF2B5EF4-FFF2-40B4-BE49-F238E27FC236}">
                <a16:creationId xmlns:a16="http://schemas.microsoft.com/office/drawing/2014/main" id="{7FA33EC7-7C5B-B9FF-9408-E14224D374E0}"/>
              </a:ext>
            </a:extLst>
          </p:cNvPr>
          <p:cNvSpPr txBox="1">
            <a:spLocks/>
          </p:cNvSpPr>
          <p:nvPr/>
        </p:nvSpPr>
        <p:spPr>
          <a:xfrm>
            <a:off x="635577" y="3745637"/>
            <a:ext cx="2423160" cy="44409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hlinkClick r:id="rId6"/>
              </a:rPr>
              <a:t>Discover sensitive info in Dataverse with Unified catalog</a:t>
            </a:r>
            <a:endParaRPr kumimoji="0" lang="en-US" sz="1400" b="0" i="0" u="none" strike="noStrike" kern="1200" cap="none" spc="0" normalizeH="0" baseline="30000" noProof="0" dirty="0">
              <a:ln>
                <a:noFill/>
              </a:ln>
              <a:solidFill>
                <a:srgbClr val="000000"/>
              </a:solidFill>
              <a:effectLst/>
              <a:uLnTx/>
              <a:uFillTx/>
              <a:latin typeface="Segoe UI"/>
              <a:ea typeface="+mn-ea"/>
              <a:cs typeface="+mn-cs"/>
            </a:endParaRPr>
          </a:p>
        </p:txBody>
      </p:sp>
      <p:sp>
        <p:nvSpPr>
          <p:cNvPr id="4" name="Diamond 3">
            <a:extLst>
              <a:ext uri="{FF2B5EF4-FFF2-40B4-BE49-F238E27FC236}">
                <a16:creationId xmlns:a16="http://schemas.microsoft.com/office/drawing/2014/main" id="{7F1FA788-07F6-D727-30B0-6A1ED1780819}"/>
              </a:ext>
            </a:extLst>
          </p:cNvPr>
          <p:cNvSpPr>
            <a:spLocks/>
          </p:cNvSpPr>
          <p:nvPr/>
        </p:nvSpPr>
        <p:spPr>
          <a:xfrm>
            <a:off x="8997852" y="4670703"/>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Title 6">
            <a:extLst>
              <a:ext uri="{FF2B5EF4-FFF2-40B4-BE49-F238E27FC236}">
                <a16:creationId xmlns:a16="http://schemas.microsoft.com/office/drawing/2014/main" id="{12B24050-B0B8-7C9A-B5D6-B8CF79F93A6F}"/>
              </a:ext>
            </a:extLst>
          </p:cNvPr>
          <p:cNvSpPr txBox="1">
            <a:spLocks/>
          </p:cNvSpPr>
          <p:nvPr/>
        </p:nvSpPr>
        <p:spPr>
          <a:xfrm>
            <a:off x="490172" y="209987"/>
            <a:ext cx="11603737"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Secure &amp; govern agents in Microsoft 365</a:t>
            </a:r>
          </a:p>
        </p:txBody>
      </p:sp>
      <p:sp>
        <p:nvSpPr>
          <p:cNvPr id="12" name="Diamond 11">
            <a:extLst>
              <a:ext uri="{FF2B5EF4-FFF2-40B4-BE49-F238E27FC236}">
                <a16:creationId xmlns:a16="http://schemas.microsoft.com/office/drawing/2014/main" id="{868F612B-F4DE-EE64-4822-7B60670C6269}"/>
              </a:ext>
            </a:extLst>
          </p:cNvPr>
          <p:cNvSpPr>
            <a:spLocks noChangeAspect="1"/>
          </p:cNvSpPr>
          <p:nvPr/>
        </p:nvSpPr>
        <p:spPr>
          <a:xfrm>
            <a:off x="342933" y="4642914"/>
            <a:ext cx="182880" cy="18288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TextBox 15">
            <a:hlinkClick r:id="rId13"/>
            <a:extLst>
              <a:ext uri="{FF2B5EF4-FFF2-40B4-BE49-F238E27FC236}">
                <a16:creationId xmlns:a16="http://schemas.microsoft.com/office/drawing/2014/main" id="{0D9D3638-7AE7-2AF8-74C1-787359D7D662}"/>
              </a:ext>
            </a:extLst>
          </p:cNvPr>
          <p:cNvSpPr txBox="1">
            <a:spLocks/>
          </p:cNvSpPr>
          <p:nvPr/>
        </p:nvSpPr>
        <p:spPr>
          <a:xfrm>
            <a:off x="3577802" y="3144706"/>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3"/>
              </a:rPr>
              <a:t>Reduce stale data to improve response accuracy</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 name="TextBox 16">
            <a:hlinkClick r:id="rId14"/>
            <a:extLst>
              <a:ext uri="{FF2B5EF4-FFF2-40B4-BE49-F238E27FC236}">
                <a16:creationId xmlns:a16="http://schemas.microsoft.com/office/drawing/2014/main" id="{56179076-3A4E-7E30-C1A1-FE1316E7FC0B}"/>
              </a:ext>
            </a:extLst>
          </p:cNvPr>
          <p:cNvSpPr txBox="1">
            <a:spLocks/>
          </p:cNvSpPr>
          <p:nvPr/>
        </p:nvSpPr>
        <p:spPr>
          <a:xfrm>
            <a:off x="9363150" y="451466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4"/>
              </a:rPr>
              <a:t>Identify &amp; address gaps in meeting AI regulations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Diamond 8">
            <a:extLst>
              <a:ext uri="{FF2B5EF4-FFF2-40B4-BE49-F238E27FC236}">
                <a16:creationId xmlns:a16="http://schemas.microsoft.com/office/drawing/2014/main" id="{B6CA2697-0E90-240D-F1DC-A18EEBDD9F2F}"/>
              </a:ext>
            </a:extLst>
          </p:cNvPr>
          <p:cNvSpPr>
            <a:spLocks noChangeAspect="1"/>
          </p:cNvSpPr>
          <p:nvPr/>
        </p:nvSpPr>
        <p:spPr>
          <a:xfrm>
            <a:off x="342933" y="3859022"/>
            <a:ext cx="182880" cy="18288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6AE5A787-F3A1-F015-DC55-1C8E3CD1DF2A}"/>
              </a:ext>
            </a:extLst>
          </p:cNvPr>
          <p:cNvSpPr txBox="1">
            <a:spLocks/>
          </p:cNvSpPr>
          <p:nvPr/>
        </p:nvSpPr>
        <p:spPr>
          <a:xfrm>
            <a:off x="6439733" y="2497387"/>
            <a:ext cx="2423160" cy="674608"/>
          </a:xfrm>
          <a:prstGeom prst="rect">
            <a:avLst/>
          </a:prstGeom>
          <a:noFill/>
        </p:spPr>
        <p:txBody>
          <a:bodyPr wrap="square" lIns="0" tIns="0" rIns="0" bIns="0" anchor="t">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Calibri"/>
                <a:cs typeface="Times New Roman"/>
                <a:hlinkClick r:id="rId15"/>
              </a:rPr>
              <a:t>Automatic sensitivity label reference from SharePoint and Dataverse</a:t>
            </a:r>
            <a:endParaRPr kumimoji="0" lang="en-US" sz="1400" b="0" i="0" u="none" strike="noStrike" kern="1200" cap="none" spc="0" normalizeH="0" baseline="30000" noProof="0" dirty="0">
              <a:ln>
                <a:noFill/>
              </a:ln>
              <a:solidFill>
                <a:srgbClr val="000000"/>
              </a:solidFill>
              <a:effectLst/>
              <a:uLnTx/>
              <a:uFillTx/>
              <a:latin typeface="Segoe UI"/>
              <a:ea typeface="Calibri" panose="020F0502020204030204" pitchFamily="34" charset="0"/>
              <a:cs typeface="Times New Roman" panose="02020603050405020304" pitchFamily="18" charset="0"/>
            </a:endParaRPr>
          </a:p>
        </p:txBody>
      </p:sp>
      <p:sp>
        <p:nvSpPr>
          <p:cNvPr id="21" name="TextBox 20">
            <a:hlinkClick r:id="rId7"/>
            <a:extLst>
              <a:ext uri="{FF2B5EF4-FFF2-40B4-BE49-F238E27FC236}">
                <a16:creationId xmlns:a16="http://schemas.microsoft.com/office/drawing/2014/main" id="{466DDB35-9D1C-48C1-DEEB-CEB779718A41}"/>
              </a:ext>
            </a:extLst>
          </p:cNvPr>
          <p:cNvSpPr txBox="1">
            <a:spLocks/>
          </p:cNvSpPr>
          <p:nvPr/>
        </p:nvSpPr>
        <p:spPr>
          <a:xfrm>
            <a:off x="3600039" y="3803167"/>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7"/>
              </a:rPr>
              <a:t>Restrict files from Copilot processing</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Diamond 21">
            <a:extLst>
              <a:ext uri="{FF2B5EF4-FFF2-40B4-BE49-F238E27FC236}">
                <a16:creationId xmlns:a16="http://schemas.microsoft.com/office/drawing/2014/main" id="{ABEB0ACA-1A28-CD48-3A86-2199B2A9036B}"/>
              </a:ext>
            </a:extLst>
          </p:cNvPr>
          <p:cNvSpPr>
            <a:spLocks/>
          </p:cNvSpPr>
          <p:nvPr/>
        </p:nvSpPr>
        <p:spPr>
          <a:xfrm>
            <a:off x="3239948" y="3920966"/>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TextBox 4">
            <a:hlinkClick r:id="rId16"/>
            <a:extLst>
              <a:ext uri="{FF2B5EF4-FFF2-40B4-BE49-F238E27FC236}">
                <a16:creationId xmlns:a16="http://schemas.microsoft.com/office/drawing/2014/main" id="{8340BCBA-D613-0FED-FAD9-34F1A8524699}"/>
              </a:ext>
            </a:extLst>
          </p:cNvPr>
          <p:cNvSpPr txBox="1">
            <a:spLocks/>
          </p:cNvSpPr>
          <p:nvPr/>
        </p:nvSpPr>
        <p:spPr>
          <a:xfrm>
            <a:off x="9334467" y="4002227"/>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6"/>
              </a:rPr>
              <a:t>Investigate grounding data and interactions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 name="Diamond 5">
            <a:extLst>
              <a:ext uri="{FF2B5EF4-FFF2-40B4-BE49-F238E27FC236}">
                <a16:creationId xmlns:a16="http://schemas.microsoft.com/office/drawing/2014/main" id="{E5A6A99F-8824-DD90-A05E-69E65A142EFD}"/>
              </a:ext>
            </a:extLst>
          </p:cNvPr>
          <p:cNvSpPr>
            <a:spLocks/>
          </p:cNvSpPr>
          <p:nvPr/>
        </p:nvSpPr>
        <p:spPr>
          <a:xfrm>
            <a:off x="9008043" y="4079061"/>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5513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12E3-B38E-6162-F6C1-13FB5D714175}"/>
              </a:ext>
            </a:extLst>
          </p:cNvPr>
          <p:cNvSpPr>
            <a:spLocks noGrp="1"/>
          </p:cNvSpPr>
          <p:nvPr>
            <p:ph type="title"/>
          </p:nvPr>
        </p:nvSpPr>
        <p:spPr/>
        <p:txBody>
          <a:bodyPr/>
          <a:lstStyle/>
          <a:p>
            <a:r>
              <a:rPr lang="en-US"/>
              <a:t>Discover</a:t>
            </a:r>
          </a:p>
        </p:txBody>
      </p:sp>
      <p:sp>
        <p:nvSpPr>
          <p:cNvPr id="3" name="Text Placeholder 2">
            <a:extLst>
              <a:ext uri="{FF2B5EF4-FFF2-40B4-BE49-F238E27FC236}">
                <a16:creationId xmlns:a16="http://schemas.microsoft.com/office/drawing/2014/main" id="{4CE8059F-858C-FA78-2F6D-53FC91D7B889}"/>
              </a:ext>
            </a:extLst>
          </p:cNvPr>
          <p:cNvSpPr>
            <a:spLocks noGrp="1"/>
          </p:cNvSpPr>
          <p:nvPr>
            <p:ph type="body" sz="quarter" idx="10"/>
          </p:nvPr>
        </p:nvSpPr>
        <p:spPr>
          <a:xfrm>
            <a:off x="586390" y="1434370"/>
            <a:ext cx="11018520" cy="3705630"/>
          </a:xfrm>
        </p:spPr>
        <p:txBody>
          <a:bodyPr/>
          <a:lstStyle/>
          <a:p>
            <a:pPr marL="457200" indent="-457200">
              <a:buFont typeface="Arial" panose="020B0604020202020204" pitchFamily="34" charset="0"/>
              <a:buChar char="•"/>
            </a:pPr>
            <a:r>
              <a:rPr lang="en-US" dirty="0"/>
              <a:t>Turn on Microsoft Purview Audit to log all interactions with grounding data and interactions with AI apps and agents</a:t>
            </a:r>
          </a:p>
          <a:p>
            <a:pPr marL="457200" indent="-457200">
              <a:buFont typeface="Arial" panose="020B0604020202020204" pitchFamily="34" charset="0"/>
              <a:buChar char="•"/>
            </a:pPr>
            <a:r>
              <a:rPr lang="en-US" dirty="0"/>
              <a:t>Discover potential oversharing in SharePoint/OneDrive with Microsoft Purview d</a:t>
            </a:r>
            <a:r>
              <a:rPr lang="en-US" dirty="0">
                <a:solidFill>
                  <a:srgbClr val="000000"/>
                </a:solidFill>
              </a:rPr>
              <a:t>ata risk assessments</a:t>
            </a:r>
          </a:p>
          <a:p>
            <a:pPr marL="457200" indent="-457200">
              <a:buFont typeface="Arial" panose="020B0604020202020204" pitchFamily="34" charset="0"/>
              <a:buChar char="•"/>
            </a:pPr>
            <a:r>
              <a:rPr lang="en-US" dirty="0">
                <a:solidFill>
                  <a:srgbClr val="000000"/>
                </a:solidFill>
                <a:cs typeface="Times New Roman" panose="02020603050405020304" pitchFamily="18" charset="0"/>
              </a:rPr>
              <a:t>Discover where sensitive info resides in Dataverse with Microsoft Purview Data Governance’s Unified catalog</a:t>
            </a:r>
          </a:p>
          <a:p>
            <a:pPr marL="457200" indent="-457200">
              <a:buFont typeface="Arial" panose="020B0604020202020204" pitchFamily="34" charset="0"/>
              <a:buChar char="•"/>
            </a:pPr>
            <a:r>
              <a:rPr lang="en-US" dirty="0">
                <a:solidFill>
                  <a:srgbClr val="000000"/>
                </a:solidFill>
                <a:cs typeface="Times New Roman" panose="02020603050405020304" pitchFamily="18" charset="0"/>
              </a:rPr>
              <a:t>Discover risky AI activities with Microsoft Purview Data Security Posture Management (DSPM) for AI’s Apps and Agents report</a:t>
            </a:r>
            <a:endParaRPr lang="en-US" dirty="0"/>
          </a:p>
        </p:txBody>
      </p:sp>
    </p:spTree>
    <p:extLst>
      <p:ext uri="{BB962C8B-B14F-4D97-AF65-F5344CB8AC3E}">
        <p14:creationId xmlns:p14="http://schemas.microsoft.com/office/powerpoint/2010/main" val="1967802820"/>
      </p:ext>
    </p:extLst>
  </p:cSld>
  <p:clrMapOvr>
    <a:masterClrMapping/>
  </p:clrMapOvr>
  <p:transition>
    <p:fade/>
  </p:transition>
</p:sld>
</file>

<file path=ppt/theme/theme1.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ECAD3D0689E184DA8BA7028D9DC08CF" ma:contentTypeVersion="15" ma:contentTypeDescription="Create a new document." ma:contentTypeScope="" ma:versionID="f4d63d36256a28a281189461d7e36ecb">
  <xsd:schema xmlns:xsd="http://www.w3.org/2001/XMLSchema" xmlns:xs="http://www.w3.org/2001/XMLSchema" xmlns:p="http://schemas.microsoft.com/office/2006/metadata/properties" xmlns:ns1="http://schemas.microsoft.com/sharepoint/v3" xmlns:ns2="1c2d2333-52a8-4302-ac30-127cc4e96695" xmlns:ns3="de4618fc-6149-4e3c-8d60-8c10e2c5f294" targetNamespace="http://schemas.microsoft.com/office/2006/metadata/properties" ma:root="true" ma:fieldsID="65ecb90b70682fc14668b22917c32964" ns1:_="" ns2:_="" ns3:_="">
    <xsd:import namespace="http://schemas.microsoft.com/sharepoint/v3"/>
    <xsd:import namespace="1c2d2333-52a8-4302-ac30-127cc4e96695"/>
    <xsd:import namespace="de4618fc-6149-4e3c-8d60-8c10e2c5f294"/>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2d2333-52a8-4302-ac30-127cc4e9669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e4618fc-6149-4e3c-8d60-8c10e2c5f294"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53602c0e-9dc8-4b08-97d6-98db9f98080a}" ma:internalName="TaxCatchAll" ma:showField="CatchAllData" ma:web="de4618fc-6149-4e3c-8d60-8c10e2c5f29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1c2d2333-52a8-4302-ac30-127cc4e96695">
      <Terms xmlns="http://schemas.microsoft.com/office/infopath/2007/PartnerControls"/>
    </lcf76f155ced4ddcb4097134ff3c332f>
    <TaxCatchAll xmlns="de4618fc-6149-4e3c-8d60-8c10e2c5f294" xsi:nil="true"/>
  </documentManagement>
</p:properties>
</file>

<file path=customXml/itemProps1.xml><?xml version="1.0" encoding="utf-8"?>
<ds:datastoreItem xmlns:ds="http://schemas.openxmlformats.org/officeDocument/2006/customXml" ds:itemID="{7EA5886E-4A87-43B8-B23C-F1FC12A4CBB2}">
  <ds:schemaRefs>
    <ds:schemaRef ds:uri="http://schemas.microsoft.com/sharepoint/v3/contenttype/forms"/>
  </ds:schemaRefs>
</ds:datastoreItem>
</file>

<file path=customXml/itemProps2.xml><?xml version="1.0" encoding="utf-8"?>
<ds:datastoreItem xmlns:ds="http://schemas.openxmlformats.org/officeDocument/2006/customXml" ds:itemID="{502658AC-F9DE-4081-A249-267BAB5992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c2d2333-52a8-4302-ac30-127cc4e96695"/>
    <ds:schemaRef ds:uri="de4618fc-6149-4e3c-8d60-8c10e2c5f2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6B4F50-0181-44A3-910E-477B2288D628}">
  <ds:schemaRefs>
    <ds:schemaRef ds:uri="http://schemas.openxmlformats.org/package/2006/metadata/core-properties"/>
    <ds:schemaRef ds:uri="http://purl.org/dc/elements/1.1/"/>
    <ds:schemaRef ds:uri="http://schemas.microsoft.com/office/2006/documentManagement/types"/>
    <ds:schemaRef ds:uri="http://schemas.microsoft.com/office/2006/metadata/properties"/>
    <ds:schemaRef ds:uri="1c2d2333-52a8-4302-ac30-127cc4e96695"/>
    <ds:schemaRef ds:uri="http://purl.org/dc/dcmitype/"/>
    <ds:schemaRef ds:uri="de4618fc-6149-4e3c-8d60-8c10e2c5f294"/>
    <ds:schemaRef ds:uri="http://schemas.microsoft.com/office/infopath/2007/PartnerControls"/>
    <ds:schemaRef ds:uri="http://schemas.microsoft.com/sharepoint/v3"/>
    <ds:schemaRef ds:uri="http://www.w3.org/XML/1998/namespace"/>
    <ds:schemaRef ds:uri="http://purl.org/dc/te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1318</Words>
  <Application>Microsoft Office PowerPoint</Application>
  <PresentationFormat>Widescreen</PresentationFormat>
  <Paragraphs>147</Paragraphs>
  <Slides>15</Slides>
  <Notes>8</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vt:i4>
      </vt:variant>
    </vt:vector>
  </HeadingPairs>
  <TitlesOfParts>
    <vt:vector size="30" baseType="lpstr">
      <vt:lpstr>Aptos</vt:lpstr>
      <vt:lpstr>Arial</vt:lpstr>
      <vt:lpstr>Calibri</vt:lpstr>
      <vt:lpstr>Consolas</vt:lpstr>
      <vt:lpstr>Segoe Sans Display</vt:lpstr>
      <vt:lpstr>Segoe Sans Display Semibold</vt:lpstr>
      <vt:lpstr>Segoe UI</vt:lpstr>
      <vt:lpstr>Segoe UI Semibold</vt:lpstr>
      <vt:lpstr>Segoe UI Variable Display Semibold</vt:lpstr>
      <vt:lpstr>Segoe UI Variable Small Semibol</vt:lpstr>
      <vt:lpstr>Symbol</vt:lpstr>
      <vt:lpstr>Times New Roman</vt:lpstr>
      <vt:lpstr>Wingdings</vt:lpstr>
      <vt:lpstr>1_Microsoft Security template</vt:lpstr>
      <vt:lpstr>MS Ignite 16:9 Template Dark</vt:lpstr>
      <vt:lpstr>Secure &amp; govern agents in Microsoft 365 from grounding data to interactions   A Microsoft Purview deployment blueprint </vt:lpstr>
      <vt:lpstr>Microsoft Purview</vt:lpstr>
      <vt:lpstr>PowerPoint Presentation</vt:lpstr>
      <vt:lpstr>Problem summary</vt:lpstr>
      <vt:lpstr>Copilot agent conversation displays the sensitivity label of referenced file and data</vt:lpstr>
      <vt:lpstr>Honoring access control restrictions on labeled content</vt:lpstr>
      <vt:lpstr>PowerPoint Presentation</vt:lpstr>
      <vt:lpstr>PowerPoint Presentation</vt:lpstr>
      <vt:lpstr>Discover</vt:lpstr>
      <vt:lpstr>Protect grounding data</vt:lpstr>
      <vt:lpstr>Protect interactions</vt:lpstr>
      <vt:lpstr>Govern interaction data</vt:lpstr>
      <vt:lpstr>Additional resources </vt:lpstr>
      <vt:lpstr>Purview for Dataverse resources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2025-09-15T22:50:22Z</dcterms:created>
  <dcterms:modified xsi:type="dcterms:W3CDTF">2025-09-16T01:57:24Z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0x010100CECAD3D0689E184DA8BA7028D9DC08CF</vt:lpwstr>
  </property>
</Properties>
</file>